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60"/>
  </p:notesMasterIdLst>
  <p:sldIdLst>
    <p:sldId id="257" r:id="rId2"/>
    <p:sldId id="258" r:id="rId3"/>
    <p:sldId id="259" r:id="rId4"/>
    <p:sldId id="362" r:id="rId5"/>
    <p:sldId id="278" r:id="rId6"/>
    <p:sldId id="327" r:id="rId7"/>
    <p:sldId id="279" r:id="rId8"/>
    <p:sldId id="325" r:id="rId9"/>
    <p:sldId id="280" r:id="rId10"/>
    <p:sldId id="274" r:id="rId11"/>
    <p:sldId id="328" r:id="rId12"/>
    <p:sldId id="329" r:id="rId13"/>
    <p:sldId id="275" r:id="rId14"/>
    <p:sldId id="283" r:id="rId15"/>
    <p:sldId id="330" r:id="rId16"/>
    <p:sldId id="291" r:id="rId17"/>
    <p:sldId id="326" r:id="rId18"/>
    <p:sldId id="290" r:id="rId19"/>
    <p:sldId id="342" r:id="rId20"/>
    <p:sldId id="289" r:id="rId21"/>
    <p:sldId id="331" r:id="rId22"/>
    <p:sldId id="332" r:id="rId23"/>
    <p:sldId id="333" r:id="rId24"/>
    <p:sldId id="334" r:id="rId25"/>
    <p:sldId id="365" r:id="rId26"/>
    <p:sldId id="335" r:id="rId27"/>
    <p:sldId id="343" r:id="rId28"/>
    <p:sldId id="336" r:id="rId29"/>
    <p:sldId id="338" r:id="rId30"/>
    <p:sldId id="339" r:id="rId31"/>
    <p:sldId id="309" r:id="rId32"/>
    <p:sldId id="313" r:id="rId33"/>
    <p:sldId id="314" r:id="rId34"/>
    <p:sldId id="315" r:id="rId35"/>
    <p:sldId id="319" r:id="rId36"/>
    <p:sldId id="320" r:id="rId37"/>
    <p:sldId id="347" r:id="rId38"/>
    <p:sldId id="318" r:id="rId39"/>
    <p:sldId id="305" r:id="rId40"/>
    <p:sldId id="306" r:id="rId41"/>
    <p:sldId id="344" r:id="rId42"/>
    <p:sldId id="322" r:id="rId43"/>
    <p:sldId id="346" r:id="rId44"/>
    <p:sldId id="321" r:id="rId45"/>
    <p:sldId id="345" r:id="rId46"/>
    <p:sldId id="352" r:id="rId47"/>
    <p:sldId id="369" r:id="rId48"/>
    <p:sldId id="353" r:id="rId49"/>
    <p:sldId id="355" r:id="rId50"/>
    <p:sldId id="354" r:id="rId51"/>
    <p:sldId id="356" r:id="rId52"/>
    <p:sldId id="357" r:id="rId53"/>
    <p:sldId id="359" r:id="rId54"/>
    <p:sldId id="361" r:id="rId55"/>
    <p:sldId id="358" r:id="rId56"/>
    <p:sldId id="360" r:id="rId57"/>
    <p:sldId id="368" r:id="rId58"/>
    <p:sldId id="288" r:id="rId5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15" autoAdjust="0"/>
    <p:restoredTop sz="89831" autoAdjust="0"/>
  </p:normalViewPr>
  <p:slideViewPr>
    <p:cSldViewPr>
      <p:cViewPr varScale="1">
        <p:scale>
          <a:sx n="60" d="100"/>
          <a:sy n="60" d="100"/>
        </p:scale>
        <p:origin x="732" y="66"/>
      </p:cViewPr>
      <p:guideLst>
        <p:guide orient="horz" pos="2160"/>
        <p:guide pos="3840"/>
      </p:guideLst>
    </p:cSldViewPr>
  </p:slideViewPr>
  <p:outlineViewPr>
    <p:cViewPr>
      <p:scale>
        <a:sx n="33" d="100"/>
        <a:sy n="33" d="100"/>
      </p:scale>
      <p:origin x="0" y="-46014"/>
    </p:cViewPr>
  </p:outlineViewPr>
  <p:notesTextViewPr>
    <p:cViewPr>
      <p:scale>
        <a:sx n="100" d="100"/>
        <a:sy n="100" d="100"/>
      </p:scale>
      <p:origin x="0" y="0"/>
    </p:cViewPr>
  </p:notesTextViewPr>
  <p:sorterViewPr>
    <p:cViewPr>
      <p:scale>
        <a:sx n="100" d="100"/>
        <a:sy n="100" d="100"/>
      </p:scale>
      <p:origin x="0" y="-1930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290.png>
</file>

<file path=ppt/media/image3.png>
</file>

<file path=ppt/media/image30.png>
</file>

<file path=ppt/media/image33.png>
</file>

<file path=ppt/media/image35.png>
</file>

<file path=ppt/media/image36.png>
</file>

<file path=ppt/media/image37.png>
</file>

<file path=ppt/media/image380.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2ED7A14-F4F7-4323-8B67-6194C1D42D52}" type="datetimeFigureOut">
              <a:rPr lang="en-US" smtClean="0"/>
              <a:t>4/24/2025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0CB7F06-6DE4-43D1-A2FC-828A5F9C9E52}" type="slidenum">
              <a:rPr lang="en-US" smtClean="0"/>
              <a:t>‹#›</a:t>
            </a:fld>
            <a:endParaRPr lang="en-US"/>
          </a:p>
        </p:txBody>
      </p:sp>
    </p:spTree>
    <p:extLst>
      <p:ext uri="{BB962C8B-B14F-4D97-AF65-F5344CB8AC3E}">
        <p14:creationId xmlns:p14="http://schemas.microsoft.com/office/powerpoint/2010/main" val="3687839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CB7F06-6DE4-43D1-A2FC-828A5F9C9E52}" type="slidenum">
              <a:rPr lang="en-US" smtClean="0"/>
              <a:t>18</a:t>
            </a:fld>
            <a:endParaRPr lang="en-US"/>
          </a:p>
        </p:txBody>
      </p:sp>
    </p:spTree>
    <p:extLst>
      <p:ext uri="{BB962C8B-B14F-4D97-AF65-F5344CB8AC3E}">
        <p14:creationId xmlns:p14="http://schemas.microsoft.com/office/powerpoint/2010/main" val="410958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page</a:t>
            </a:r>
          </a:p>
        </p:txBody>
      </p:sp>
      <p:sp>
        <p:nvSpPr>
          <p:cNvPr id="4" name="Slide Number Placeholder 3"/>
          <p:cNvSpPr>
            <a:spLocks noGrp="1"/>
          </p:cNvSpPr>
          <p:nvPr>
            <p:ph type="sldNum" sz="quarter" idx="5"/>
          </p:nvPr>
        </p:nvSpPr>
        <p:spPr/>
        <p:txBody>
          <a:bodyPr/>
          <a:lstStyle/>
          <a:p>
            <a:fld id="{70CB7F06-6DE4-43D1-A2FC-828A5F9C9E52}" type="slidenum">
              <a:rPr lang="en-US" smtClean="0"/>
              <a:t>32</a:t>
            </a:fld>
            <a:endParaRPr lang="en-US"/>
          </a:p>
        </p:txBody>
      </p:sp>
    </p:spTree>
    <p:extLst>
      <p:ext uri="{BB962C8B-B14F-4D97-AF65-F5344CB8AC3E}">
        <p14:creationId xmlns:p14="http://schemas.microsoft.com/office/powerpoint/2010/main" val="224529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i="1" dirty="0">
                <a:latin typeface="Times New Roman" panose="02020603050405020304" pitchFamily="18" charset="0"/>
                <a:cs typeface="Times New Roman" panose="02020603050405020304" pitchFamily="18" charset="0"/>
              </a:rPr>
              <a:t>When the income increases, consumption of goods also increases.</a:t>
            </a:r>
            <a:endParaRPr lang="en-US" i="1" dirty="0"/>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i="1" dirty="0">
                <a:latin typeface="Times New Roman" panose="02020603050405020304" pitchFamily="18" charset="0"/>
                <a:cs typeface="Times New Roman" panose="02020603050405020304" pitchFamily="18" charset="0"/>
              </a:rPr>
              <a:t>When the income decreases, consumption of the goods also decreases.</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i="1" dirty="0">
                <a:latin typeface="Times New Roman" panose="02020603050405020304" pitchFamily="18" charset="0"/>
                <a:cs typeface="Times New Roman" panose="02020603050405020304" pitchFamily="18" charset="0"/>
              </a:rPr>
              <a:t>ICC in this case is upward-sloping </a:t>
            </a:r>
            <a:endParaRPr lang="en-US" i="1" dirty="0"/>
          </a:p>
        </p:txBody>
      </p:sp>
      <p:sp>
        <p:nvSpPr>
          <p:cNvPr id="4" name="Slide Number Placeholder 3"/>
          <p:cNvSpPr>
            <a:spLocks noGrp="1"/>
          </p:cNvSpPr>
          <p:nvPr>
            <p:ph type="sldNum" sz="quarter" idx="5"/>
          </p:nvPr>
        </p:nvSpPr>
        <p:spPr/>
        <p:txBody>
          <a:bodyPr/>
          <a:lstStyle/>
          <a:p>
            <a:fld id="{70CB7F06-6DE4-43D1-A2FC-828A5F9C9E52}" type="slidenum">
              <a:rPr lang="en-US" smtClean="0"/>
              <a:t>33</a:t>
            </a:fld>
            <a:endParaRPr lang="en-US"/>
          </a:p>
        </p:txBody>
      </p:sp>
    </p:spTree>
    <p:extLst>
      <p:ext uri="{BB962C8B-B14F-4D97-AF65-F5344CB8AC3E}">
        <p14:creationId xmlns:p14="http://schemas.microsoft.com/office/powerpoint/2010/main" val="13992636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when the income increases, the quantity of inferior goods decreases. </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i="1" dirty="0">
                <a:latin typeface="Times New Roman" panose="02020603050405020304" pitchFamily="18" charset="0"/>
                <a:cs typeface="Times New Roman" panose="02020603050405020304" pitchFamily="18" charset="0"/>
              </a:rPr>
              <a:t>when the income decreases, the quantity of inferior goods increases. </a:t>
            </a:r>
          </a:p>
          <a:p>
            <a:pPr marL="171450" indent="-171450">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ICC slopes backward from the left.</a:t>
            </a:r>
          </a:p>
        </p:txBody>
      </p:sp>
      <p:sp>
        <p:nvSpPr>
          <p:cNvPr id="4" name="Slide Number Placeholder 3"/>
          <p:cNvSpPr>
            <a:spLocks noGrp="1"/>
          </p:cNvSpPr>
          <p:nvPr>
            <p:ph type="sldNum" sz="quarter" idx="5"/>
          </p:nvPr>
        </p:nvSpPr>
        <p:spPr/>
        <p:txBody>
          <a:bodyPr/>
          <a:lstStyle/>
          <a:p>
            <a:fld id="{70CB7F06-6DE4-43D1-A2FC-828A5F9C9E52}" type="slidenum">
              <a:rPr lang="en-US" smtClean="0"/>
              <a:t>35</a:t>
            </a:fld>
            <a:endParaRPr lang="en-US"/>
          </a:p>
        </p:txBody>
      </p:sp>
    </p:spTree>
    <p:extLst>
      <p:ext uri="{BB962C8B-B14F-4D97-AF65-F5344CB8AC3E}">
        <p14:creationId xmlns:p14="http://schemas.microsoft.com/office/powerpoint/2010/main" val="3404823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when the income increases, the quantity of inferior goods decreases. </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i="1" dirty="0">
                <a:latin typeface="Times New Roman" panose="02020603050405020304" pitchFamily="18" charset="0"/>
                <a:cs typeface="Times New Roman" panose="02020603050405020304" pitchFamily="18" charset="0"/>
              </a:rPr>
              <a:t>when the income decreases, the quantity of inferior goods increases. </a:t>
            </a:r>
          </a:p>
          <a:p>
            <a:pPr marL="171450" indent="-171450">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ICC slopes backward from the left.</a:t>
            </a:r>
          </a:p>
          <a:p>
            <a:endParaRPr lang="en-US" dirty="0"/>
          </a:p>
        </p:txBody>
      </p:sp>
      <p:sp>
        <p:nvSpPr>
          <p:cNvPr id="4" name="Slide Number Placeholder 3"/>
          <p:cNvSpPr>
            <a:spLocks noGrp="1"/>
          </p:cNvSpPr>
          <p:nvPr>
            <p:ph type="sldNum" sz="quarter" idx="5"/>
          </p:nvPr>
        </p:nvSpPr>
        <p:spPr/>
        <p:txBody>
          <a:bodyPr/>
          <a:lstStyle/>
          <a:p>
            <a:fld id="{70CB7F06-6DE4-43D1-A2FC-828A5F9C9E52}" type="slidenum">
              <a:rPr lang="en-US" smtClean="0"/>
              <a:t>36</a:t>
            </a:fld>
            <a:endParaRPr lang="en-US"/>
          </a:p>
        </p:txBody>
      </p:sp>
    </p:spTree>
    <p:extLst>
      <p:ext uri="{BB962C8B-B14F-4D97-AF65-F5344CB8AC3E}">
        <p14:creationId xmlns:p14="http://schemas.microsoft.com/office/powerpoint/2010/main" val="1279558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If the price of normal goods falls, the quantity demanded increases.</a:t>
            </a:r>
          </a:p>
          <a:p>
            <a:pPr marL="171450" indent="-171450">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IF the price of normal goods rises, the quantity demanded decreases.</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dirty="0">
                <a:latin typeface="Times New Roman" panose="02020603050405020304" pitchFamily="18" charset="0"/>
                <a:cs typeface="Times New Roman" panose="02020603050405020304" pitchFamily="18" charset="0"/>
              </a:rPr>
              <a:t>PCC is downward sloping reflecting the negative price effect.</a:t>
            </a:r>
          </a:p>
          <a:p>
            <a:pPr marL="171450" indent="-171450">
              <a:buFont typeface="Wingdings" panose="05000000000000000000" pitchFamily="2" charset="2"/>
              <a:buChar char="Ø"/>
            </a:pPr>
            <a:endParaRPr lang="en-US" i="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70CB7F06-6DE4-43D1-A2FC-828A5F9C9E52}" type="slidenum">
              <a:rPr lang="en-US" smtClean="0"/>
              <a:t>41</a:t>
            </a:fld>
            <a:endParaRPr lang="en-US"/>
          </a:p>
        </p:txBody>
      </p:sp>
    </p:spTree>
    <p:extLst>
      <p:ext uri="{BB962C8B-B14F-4D97-AF65-F5344CB8AC3E}">
        <p14:creationId xmlns:p14="http://schemas.microsoft.com/office/powerpoint/2010/main" val="1211639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CB7F06-6DE4-43D1-A2FC-828A5F9C9E52}" type="slidenum">
              <a:rPr lang="en-US" smtClean="0"/>
              <a:t>42</a:t>
            </a:fld>
            <a:endParaRPr lang="en-US"/>
          </a:p>
        </p:txBody>
      </p:sp>
    </p:spTree>
    <p:extLst>
      <p:ext uri="{BB962C8B-B14F-4D97-AF65-F5344CB8AC3E}">
        <p14:creationId xmlns:p14="http://schemas.microsoft.com/office/powerpoint/2010/main" val="3308015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Font typeface="Wingdings" panose="05000000000000000000" pitchFamily="2" charset="2"/>
              <a:buChar char="Ø"/>
            </a:pPr>
            <a:r>
              <a:rPr lang="en-US" sz="1400" i="1" dirty="0">
                <a:latin typeface="Times New Roman" panose="02020603050405020304" pitchFamily="18" charset="0"/>
                <a:cs typeface="Times New Roman" panose="02020603050405020304" pitchFamily="18" charset="0"/>
              </a:rPr>
              <a:t>If the price of </a:t>
            </a:r>
            <a:r>
              <a:rPr lang="en-US" sz="1400" i="1" dirty="0" err="1">
                <a:latin typeface="Times New Roman" panose="02020603050405020304" pitchFamily="18" charset="0"/>
                <a:cs typeface="Times New Roman" panose="02020603050405020304" pitchFamily="18" charset="0"/>
              </a:rPr>
              <a:t>Giffen</a:t>
            </a:r>
            <a:r>
              <a:rPr lang="en-US" sz="1400" i="1" dirty="0">
                <a:latin typeface="Times New Roman" panose="02020603050405020304" pitchFamily="18" charset="0"/>
                <a:cs typeface="Times New Roman" panose="02020603050405020304" pitchFamily="18" charset="0"/>
              </a:rPr>
              <a:t> goods falls, the demand for it also falls but the demand for normal goods rises</a:t>
            </a:r>
            <a:r>
              <a:rPr lang="en-US" sz="1400" dirty="0">
                <a:latin typeface="Times New Roman" panose="02020603050405020304" pitchFamily="18" charset="0"/>
                <a:cs typeface="Times New Roman" panose="02020603050405020304" pitchFamily="18" charset="0"/>
              </a:rPr>
              <a:t>.</a:t>
            </a:r>
          </a:p>
          <a:p>
            <a:pPr>
              <a:buFont typeface="Wingdings" panose="05000000000000000000" pitchFamily="2" charset="2"/>
              <a:buChar char="Ø"/>
            </a:pPr>
            <a:r>
              <a:rPr lang="en-US" sz="1400" i="1" dirty="0">
                <a:latin typeface="Times New Roman" panose="02020603050405020304" pitchFamily="18" charset="0"/>
                <a:cs typeface="Times New Roman" panose="02020603050405020304" pitchFamily="18" charset="0"/>
              </a:rPr>
              <a:t>If the price of </a:t>
            </a:r>
            <a:r>
              <a:rPr lang="en-US" sz="1400" i="1" dirty="0" err="1">
                <a:latin typeface="Times New Roman" panose="02020603050405020304" pitchFamily="18" charset="0"/>
                <a:cs typeface="Times New Roman" panose="02020603050405020304" pitchFamily="18" charset="0"/>
              </a:rPr>
              <a:t>Giffen</a:t>
            </a:r>
            <a:r>
              <a:rPr lang="en-US" sz="1400" i="1" dirty="0">
                <a:latin typeface="Times New Roman" panose="02020603050405020304" pitchFamily="18" charset="0"/>
                <a:cs typeface="Times New Roman" panose="02020603050405020304" pitchFamily="18" charset="0"/>
              </a:rPr>
              <a:t> goods rises, the demand for it also rises but the demand for normal goods falls</a:t>
            </a:r>
          </a:p>
          <a:p>
            <a:pPr>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PCC is backward bending when the price of </a:t>
            </a:r>
            <a:r>
              <a:rPr lang="en-US" sz="3600" dirty="0" err="1">
                <a:latin typeface="Times New Roman" panose="02020603050405020304" pitchFamily="18" charset="0"/>
                <a:cs typeface="Times New Roman" panose="02020603050405020304" pitchFamily="18" charset="0"/>
              </a:rPr>
              <a:t>Giffen</a:t>
            </a:r>
            <a:r>
              <a:rPr lang="en-US" sz="3600" dirty="0">
                <a:latin typeface="Times New Roman" panose="02020603050405020304" pitchFamily="18" charset="0"/>
                <a:cs typeface="Times New Roman" panose="02020603050405020304" pitchFamily="18" charset="0"/>
              </a:rPr>
              <a:t> goods decreases</a:t>
            </a:r>
            <a:endParaRPr lang="en-US" sz="1400" i="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70CB7F06-6DE4-43D1-A2FC-828A5F9C9E52}" type="slidenum">
              <a:rPr lang="en-US" smtClean="0"/>
              <a:t>43</a:t>
            </a:fld>
            <a:endParaRPr lang="en-US"/>
          </a:p>
        </p:txBody>
      </p:sp>
    </p:spTree>
    <p:extLst>
      <p:ext uri="{BB962C8B-B14F-4D97-AF65-F5344CB8AC3E}">
        <p14:creationId xmlns:p14="http://schemas.microsoft.com/office/powerpoint/2010/main" val="19461794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If the price of one good falls then the demand for other related goods will increase.</a:t>
            </a:r>
          </a:p>
          <a:p>
            <a:pPr>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If the price of one good rises then the demand for other related goods will decrease.</a:t>
            </a:r>
          </a:p>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i="1" dirty="0">
                <a:latin typeface="Times New Roman" panose="02020603050405020304" pitchFamily="18" charset="0"/>
                <a:cs typeface="Times New Roman" panose="02020603050405020304" pitchFamily="18" charset="0"/>
              </a:rPr>
              <a:t>PCC is upward-sloping in the case of complementary goods.</a:t>
            </a:r>
          </a:p>
        </p:txBody>
      </p:sp>
      <p:sp>
        <p:nvSpPr>
          <p:cNvPr id="4" name="Slide Number Placeholder 3"/>
          <p:cNvSpPr>
            <a:spLocks noGrp="1"/>
          </p:cNvSpPr>
          <p:nvPr>
            <p:ph type="sldNum" sz="quarter" idx="5"/>
          </p:nvPr>
        </p:nvSpPr>
        <p:spPr/>
        <p:txBody>
          <a:bodyPr/>
          <a:lstStyle/>
          <a:p>
            <a:fld id="{70CB7F06-6DE4-43D1-A2FC-828A5F9C9E52}" type="slidenum">
              <a:rPr lang="en-US" smtClean="0"/>
              <a:t>45</a:t>
            </a:fld>
            <a:endParaRPr lang="en-US"/>
          </a:p>
        </p:txBody>
      </p:sp>
    </p:spTree>
    <p:extLst>
      <p:ext uri="{BB962C8B-B14F-4D97-AF65-F5344CB8AC3E}">
        <p14:creationId xmlns:p14="http://schemas.microsoft.com/office/powerpoint/2010/main" val="2139713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90923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26059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715358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588942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641625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65956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789276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393611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44049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048341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24663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4/24/2025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04476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4/24/2025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57741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61671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83108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1D8BD707-D9CF-40AE-B4C6-C98DA3205C09}" type="datetimeFigureOut">
              <a:rPr lang="en-US" smtClean="0"/>
              <a:pPr/>
              <a:t>4/24/2025</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44265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28459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D8BD707-D9CF-40AE-B4C6-C98DA3205C09}" type="datetimeFigureOut">
              <a:rPr lang="en-US" smtClean="0"/>
              <a:pPr/>
              <a:t>4/24/2025</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30658950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0.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8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3200"/>
            <a:ext cx="8229600" cy="1143000"/>
          </a:xfrm>
        </p:spPr>
        <p:txBody>
          <a:bodyPr/>
          <a:lstStyle/>
          <a:p>
            <a:r>
              <a:rPr lang="en-US" b="1" dirty="0">
                <a:latin typeface="Times New Roman" panose="02020603050405020304" pitchFamily="18" charset="0"/>
                <a:cs typeface="Times New Roman" panose="02020603050405020304" pitchFamily="18" charset="0"/>
              </a:rPr>
              <a:t>Theory of Consumer Behavior</a:t>
            </a:r>
          </a:p>
        </p:txBody>
      </p:sp>
    </p:spTree>
    <p:extLst>
      <p:ext uri="{BB962C8B-B14F-4D97-AF65-F5344CB8AC3E}">
        <p14:creationId xmlns:p14="http://schemas.microsoft.com/office/powerpoint/2010/main" val="3294477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228600"/>
            <a:ext cx="10515600" cy="6400800"/>
          </a:xfrm>
        </p:spPr>
        <p:txBody>
          <a:bodyPr>
            <a:normAutofit/>
          </a:bodyPr>
          <a:lstStyle/>
          <a:p>
            <a:pPr marL="0" indent="0" algn="ctr">
              <a:buNone/>
            </a:pPr>
            <a:r>
              <a:rPr lang="en-US" sz="3200" b="1" dirty="0">
                <a:latin typeface="Times New Roman" panose="02020603050405020304" pitchFamily="18" charset="0"/>
                <a:cs typeface="Times New Roman" panose="02020603050405020304" pitchFamily="18" charset="0"/>
              </a:rPr>
              <a:t>Indifference Schedule: </a:t>
            </a:r>
            <a:endParaRPr lang="en-US" sz="3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3000" dirty="0">
                <a:latin typeface="Times New Roman" panose="02020603050405020304" pitchFamily="18" charset="0"/>
                <a:cs typeface="Times New Roman" panose="02020603050405020304" pitchFamily="18" charset="0"/>
              </a:rPr>
              <a:t>An indifference schedule is defined as the tabular presentation of various combinations of two goods providing the same level of satisfaction to the consumer. Let us suppose that a consumer consumes two goods X and Y. Then, a hypothetical indifference schedule can be presented as follows</a:t>
            </a:r>
            <a:r>
              <a:rPr lang="en-US" sz="3200" dirty="0">
                <a:latin typeface="Times New Roman" panose="02020603050405020304" pitchFamily="18" charset="0"/>
                <a:cs typeface="Times New Roman" panose="02020603050405020304" pitchFamily="18" charset="0"/>
              </a:rPr>
              <a:t>. </a:t>
            </a:r>
          </a:p>
        </p:txBody>
      </p:sp>
      <p:graphicFrame>
        <p:nvGraphicFramePr>
          <p:cNvPr id="5" name="Table 4"/>
          <p:cNvGraphicFramePr>
            <a:graphicFrameLocks noGrp="1"/>
          </p:cNvGraphicFramePr>
          <p:nvPr>
            <p:extLst>
              <p:ext uri="{D42A27DB-BD31-4B8C-83A1-F6EECF244321}">
                <p14:modId xmlns:p14="http://schemas.microsoft.com/office/powerpoint/2010/main" val="49986804"/>
              </p:ext>
            </p:extLst>
          </p:nvPr>
        </p:nvGraphicFramePr>
        <p:xfrm>
          <a:off x="2133600" y="3228474"/>
          <a:ext cx="6858000" cy="3474720"/>
        </p:xfrm>
        <a:graphic>
          <a:graphicData uri="http://schemas.openxmlformats.org/drawingml/2006/table">
            <a:tbl>
              <a:tblPr firstRow="1" bandRow="1">
                <a:tableStyleId>{5C22544A-7EE6-4342-B048-85BDC9FD1C3A}</a:tableStyleId>
              </a:tblPr>
              <a:tblGrid>
                <a:gridCol w="2715480">
                  <a:extLst>
                    <a:ext uri="{9D8B030D-6E8A-4147-A177-3AD203B41FA5}">
                      <a16:colId xmlns:a16="http://schemas.microsoft.com/office/drawing/2014/main" val="20000"/>
                    </a:ext>
                  </a:extLst>
                </a:gridCol>
                <a:gridCol w="208512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tblGrid>
              <a:tr h="571500">
                <a:tc>
                  <a:txBody>
                    <a:bodyPr/>
                    <a:lstStyle/>
                    <a:p>
                      <a:r>
                        <a:rPr lang="en-US" sz="3200" dirty="0">
                          <a:latin typeface="Times New Roman" panose="02020603050405020304" pitchFamily="18" charset="0"/>
                          <a:cs typeface="Times New Roman" panose="02020603050405020304" pitchFamily="18" charset="0"/>
                        </a:rPr>
                        <a:t>Combination</a:t>
                      </a:r>
                    </a:p>
                  </a:txBody>
                  <a:tcPr/>
                </a:tc>
                <a:tc>
                  <a:txBody>
                    <a:bodyPr/>
                    <a:lstStyle/>
                    <a:p>
                      <a:r>
                        <a:rPr lang="en-US" sz="3200" dirty="0">
                          <a:latin typeface="Times New Roman" panose="02020603050405020304" pitchFamily="18" charset="0"/>
                          <a:cs typeface="Times New Roman" panose="02020603050405020304" pitchFamily="18" charset="0"/>
                        </a:rPr>
                        <a:t>X-goods</a:t>
                      </a:r>
                    </a:p>
                  </a:txBody>
                  <a:tcPr/>
                </a:tc>
                <a:tc>
                  <a:txBody>
                    <a:bodyPr/>
                    <a:lstStyle/>
                    <a:p>
                      <a:r>
                        <a:rPr lang="en-US" sz="3200" dirty="0">
                          <a:latin typeface="Times New Roman" panose="02020603050405020304" pitchFamily="18" charset="0"/>
                          <a:cs typeface="Times New Roman" panose="02020603050405020304" pitchFamily="18" charset="0"/>
                        </a:rPr>
                        <a:t>Y-goods</a:t>
                      </a:r>
                    </a:p>
                  </a:txBody>
                  <a:tcPr/>
                </a:tc>
                <a:extLst>
                  <a:ext uri="{0D108BD9-81ED-4DB2-BD59-A6C34878D82A}">
                    <a16:rowId xmlns:a16="http://schemas.microsoft.com/office/drawing/2014/main" val="10000"/>
                  </a:ext>
                </a:extLst>
              </a:tr>
              <a:tr h="571500">
                <a:tc>
                  <a:txBody>
                    <a:bodyPr/>
                    <a:lstStyle/>
                    <a:p>
                      <a:pPr algn="ctr"/>
                      <a:r>
                        <a:rPr lang="en-US" sz="3200" dirty="0">
                          <a:latin typeface="Times New Roman" panose="02020603050405020304" pitchFamily="18" charset="0"/>
                          <a:cs typeface="Times New Roman" panose="02020603050405020304" pitchFamily="18" charset="0"/>
                        </a:rPr>
                        <a:t>A</a:t>
                      </a:r>
                    </a:p>
                  </a:txBody>
                  <a:tcPr/>
                </a:tc>
                <a:tc>
                  <a:txBody>
                    <a:bodyPr/>
                    <a:lstStyle/>
                    <a:p>
                      <a:pPr algn="ctr"/>
                      <a:r>
                        <a:rPr lang="en-US" sz="3200" dirty="0">
                          <a:latin typeface="Times New Roman" panose="02020603050405020304" pitchFamily="18" charset="0"/>
                          <a:cs typeface="Times New Roman" panose="02020603050405020304" pitchFamily="18" charset="0"/>
                        </a:rPr>
                        <a:t>1</a:t>
                      </a:r>
                    </a:p>
                  </a:txBody>
                  <a:tcPr/>
                </a:tc>
                <a:tc>
                  <a:txBody>
                    <a:bodyPr/>
                    <a:lstStyle/>
                    <a:p>
                      <a:pPr algn="ctr"/>
                      <a:r>
                        <a:rPr lang="en-US" sz="3200" dirty="0">
                          <a:latin typeface="Times New Roman" panose="02020603050405020304" pitchFamily="18" charset="0"/>
                          <a:cs typeface="Times New Roman" panose="02020603050405020304" pitchFamily="18" charset="0"/>
                        </a:rPr>
                        <a:t>14</a:t>
                      </a:r>
                    </a:p>
                  </a:txBody>
                  <a:tcPr/>
                </a:tc>
                <a:extLst>
                  <a:ext uri="{0D108BD9-81ED-4DB2-BD59-A6C34878D82A}">
                    <a16:rowId xmlns:a16="http://schemas.microsoft.com/office/drawing/2014/main" val="10001"/>
                  </a:ext>
                </a:extLst>
              </a:tr>
              <a:tr h="571500">
                <a:tc>
                  <a:txBody>
                    <a:bodyPr/>
                    <a:lstStyle/>
                    <a:p>
                      <a:pPr algn="ctr"/>
                      <a:r>
                        <a:rPr lang="en-US" sz="3200" dirty="0">
                          <a:latin typeface="Times New Roman" panose="02020603050405020304" pitchFamily="18" charset="0"/>
                          <a:cs typeface="Times New Roman" panose="02020603050405020304" pitchFamily="18" charset="0"/>
                        </a:rPr>
                        <a:t>B</a:t>
                      </a:r>
                    </a:p>
                  </a:txBody>
                  <a:tcPr/>
                </a:tc>
                <a:tc>
                  <a:txBody>
                    <a:bodyPr/>
                    <a:lstStyle/>
                    <a:p>
                      <a:pPr algn="ctr"/>
                      <a:r>
                        <a:rPr lang="en-US" sz="3200" dirty="0">
                          <a:latin typeface="Times New Roman" panose="02020603050405020304" pitchFamily="18" charset="0"/>
                          <a:cs typeface="Times New Roman" panose="02020603050405020304" pitchFamily="18" charset="0"/>
                        </a:rPr>
                        <a:t>2</a:t>
                      </a:r>
                    </a:p>
                  </a:txBody>
                  <a:tcPr/>
                </a:tc>
                <a:tc>
                  <a:txBody>
                    <a:bodyPr/>
                    <a:lstStyle/>
                    <a:p>
                      <a:pPr algn="ctr"/>
                      <a:r>
                        <a:rPr lang="en-US" sz="3200" dirty="0">
                          <a:latin typeface="Times New Roman" panose="02020603050405020304" pitchFamily="18" charset="0"/>
                          <a:cs typeface="Times New Roman" panose="02020603050405020304" pitchFamily="18" charset="0"/>
                        </a:rPr>
                        <a:t>10</a:t>
                      </a:r>
                    </a:p>
                  </a:txBody>
                  <a:tcPr/>
                </a:tc>
                <a:extLst>
                  <a:ext uri="{0D108BD9-81ED-4DB2-BD59-A6C34878D82A}">
                    <a16:rowId xmlns:a16="http://schemas.microsoft.com/office/drawing/2014/main" val="10002"/>
                  </a:ext>
                </a:extLst>
              </a:tr>
              <a:tr h="571500">
                <a:tc>
                  <a:txBody>
                    <a:bodyPr/>
                    <a:lstStyle/>
                    <a:p>
                      <a:pPr algn="ctr"/>
                      <a:r>
                        <a:rPr lang="en-US" sz="3200" dirty="0">
                          <a:latin typeface="Times New Roman" panose="02020603050405020304" pitchFamily="18" charset="0"/>
                          <a:cs typeface="Times New Roman" panose="02020603050405020304" pitchFamily="18" charset="0"/>
                        </a:rPr>
                        <a:t>C</a:t>
                      </a:r>
                    </a:p>
                  </a:txBody>
                  <a:tcPr/>
                </a:tc>
                <a:tc>
                  <a:txBody>
                    <a:bodyPr/>
                    <a:lstStyle/>
                    <a:p>
                      <a:pPr algn="ctr"/>
                      <a:r>
                        <a:rPr lang="en-US" sz="3200" dirty="0">
                          <a:latin typeface="Times New Roman" panose="02020603050405020304" pitchFamily="18" charset="0"/>
                          <a:cs typeface="Times New Roman" panose="02020603050405020304" pitchFamily="18" charset="0"/>
                        </a:rPr>
                        <a:t>3</a:t>
                      </a:r>
                    </a:p>
                  </a:txBody>
                  <a:tcPr/>
                </a:tc>
                <a:tc>
                  <a:txBody>
                    <a:bodyPr/>
                    <a:lstStyle/>
                    <a:p>
                      <a:pPr algn="ctr"/>
                      <a:r>
                        <a:rPr lang="en-US" sz="3200" dirty="0">
                          <a:latin typeface="Times New Roman" panose="02020603050405020304" pitchFamily="18" charset="0"/>
                          <a:cs typeface="Times New Roman" panose="02020603050405020304" pitchFamily="18" charset="0"/>
                        </a:rPr>
                        <a:t>7</a:t>
                      </a:r>
                    </a:p>
                  </a:txBody>
                  <a:tcPr/>
                </a:tc>
                <a:extLst>
                  <a:ext uri="{0D108BD9-81ED-4DB2-BD59-A6C34878D82A}">
                    <a16:rowId xmlns:a16="http://schemas.microsoft.com/office/drawing/2014/main" val="10003"/>
                  </a:ext>
                </a:extLst>
              </a:tr>
              <a:tr h="571500">
                <a:tc>
                  <a:txBody>
                    <a:bodyPr/>
                    <a:lstStyle/>
                    <a:p>
                      <a:pPr algn="ctr"/>
                      <a:r>
                        <a:rPr lang="en-US" sz="3200" dirty="0">
                          <a:latin typeface="Times New Roman" panose="02020603050405020304" pitchFamily="18" charset="0"/>
                          <a:cs typeface="Times New Roman" panose="02020603050405020304" pitchFamily="18" charset="0"/>
                        </a:rPr>
                        <a:t>D</a:t>
                      </a:r>
                    </a:p>
                  </a:txBody>
                  <a:tcPr/>
                </a:tc>
                <a:tc>
                  <a:txBody>
                    <a:bodyPr/>
                    <a:lstStyle/>
                    <a:p>
                      <a:pPr algn="ctr"/>
                      <a:r>
                        <a:rPr lang="en-US" sz="3200" dirty="0">
                          <a:latin typeface="Times New Roman" panose="02020603050405020304" pitchFamily="18" charset="0"/>
                          <a:cs typeface="Times New Roman" panose="02020603050405020304" pitchFamily="18" charset="0"/>
                        </a:rPr>
                        <a:t>4</a:t>
                      </a:r>
                    </a:p>
                  </a:txBody>
                  <a:tcPr/>
                </a:tc>
                <a:tc>
                  <a:txBody>
                    <a:bodyPr/>
                    <a:lstStyle/>
                    <a:p>
                      <a:pPr algn="ctr"/>
                      <a:r>
                        <a:rPr lang="en-US" sz="3200" dirty="0">
                          <a:latin typeface="Times New Roman" panose="02020603050405020304" pitchFamily="18" charset="0"/>
                          <a:cs typeface="Times New Roman" panose="02020603050405020304" pitchFamily="18" charset="0"/>
                        </a:rPr>
                        <a:t>5</a:t>
                      </a:r>
                    </a:p>
                  </a:txBody>
                  <a:tcPr/>
                </a:tc>
                <a:extLst>
                  <a:ext uri="{0D108BD9-81ED-4DB2-BD59-A6C34878D82A}">
                    <a16:rowId xmlns:a16="http://schemas.microsoft.com/office/drawing/2014/main" val="10004"/>
                  </a:ext>
                </a:extLst>
              </a:tr>
              <a:tr h="571500">
                <a:tc>
                  <a:txBody>
                    <a:bodyPr/>
                    <a:lstStyle/>
                    <a:p>
                      <a:pPr algn="ctr"/>
                      <a:r>
                        <a:rPr lang="en-US" sz="3200" dirty="0">
                          <a:latin typeface="Times New Roman" panose="02020603050405020304" pitchFamily="18" charset="0"/>
                          <a:cs typeface="Times New Roman" panose="02020603050405020304" pitchFamily="18" charset="0"/>
                        </a:rPr>
                        <a:t>E</a:t>
                      </a:r>
                    </a:p>
                  </a:txBody>
                  <a:tcPr/>
                </a:tc>
                <a:tc>
                  <a:txBody>
                    <a:bodyPr/>
                    <a:lstStyle/>
                    <a:p>
                      <a:pPr algn="ctr"/>
                      <a:r>
                        <a:rPr lang="en-US" sz="3200" dirty="0">
                          <a:latin typeface="Times New Roman" panose="02020603050405020304" pitchFamily="18" charset="0"/>
                          <a:cs typeface="Times New Roman" panose="02020603050405020304" pitchFamily="18" charset="0"/>
                        </a:rPr>
                        <a:t>5</a:t>
                      </a:r>
                    </a:p>
                  </a:txBody>
                  <a:tcPr/>
                </a:tc>
                <a:tc>
                  <a:txBody>
                    <a:bodyPr/>
                    <a:lstStyle/>
                    <a:p>
                      <a:pPr algn="ctr"/>
                      <a:r>
                        <a:rPr lang="en-US" sz="3200" dirty="0">
                          <a:latin typeface="Times New Roman" panose="02020603050405020304" pitchFamily="18" charset="0"/>
                          <a:cs typeface="Times New Roman" panose="02020603050405020304" pitchFamily="18" charset="0"/>
                        </a:rPr>
                        <a:t>4</a:t>
                      </a:r>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4967922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Indifference Curve(IC)</a:t>
            </a:r>
          </a:p>
        </p:txBody>
      </p:sp>
      <p:sp>
        <p:nvSpPr>
          <p:cNvPr id="3" name="Content Placeholder 2"/>
          <p:cNvSpPr>
            <a:spLocks noGrp="1"/>
          </p:cNvSpPr>
          <p:nvPr>
            <p:ph idx="1"/>
          </p:nvPr>
        </p:nvSpPr>
        <p:spPr>
          <a:xfrm>
            <a:off x="457200" y="1600200"/>
            <a:ext cx="5114928" cy="4525202"/>
          </a:xfrm>
        </p:spPr>
        <p:txBody>
          <a:bodyPr>
            <a:normAutofit/>
          </a:bodyPr>
          <a:lstStyle/>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Since, all the combination on the indifference curve yield same level of satisfaction, the consumer remains indifferent in choosing any combination among available combinations. </a:t>
            </a:r>
          </a:p>
        </p:txBody>
      </p:sp>
      <p:pic>
        <p:nvPicPr>
          <p:cNvPr id="4" name="Picture 2" descr="Indifference Curve and its properties with diagrams">
            <a:extLst>
              <a:ext uri="{FF2B5EF4-FFF2-40B4-BE49-F238E27FC236}">
                <a16:creationId xmlns:a16="http://schemas.microsoft.com/office/drawing/2014/main" id="{31A4A26B-1139-487F-9688-320390874FF4}"/>
              </a:ext>
            </a:extLst>
          </p:cNvPr>
          <p:cNvPicPr>
            <a:picLocks noChangeAspect="1" noChangeArrowheads="1"/>
          </p:cNvPicPr>
          <p:nvPr/>
        </p:nvPicPr>
        <p:blipFill rotWithShape="1">
          <a:blip r:embed="rId2" cstate="print"/>
          <a:srcRect r="21102"/>
          <a:stretch/>
        </p:blipFill>
        <p:spPr bwMode="auto">
          <a:xfrm>
            <a:off x="6589711" y="1600200"/>
            <a:ext cx="5114928" cy="4525202"/>
          </a:xfrm>
          <a:prstGeom prst="rect">
            <a:avLst/>
          </a:prstGeom>
          <a:noFill/>
        </p:spPr>
      </p:pic>
    </p:spTree>
    <p:extLst>
      <p:ext uri="{BB962C8B-B14F-4D97-AF65-F5344CB8AC3E}">
        <p14:creationId xmlns:p14="http://schemas.microsoft.com/office/powerpoint/2010/main" val="34696204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228600"/>
            <a:ext cx="10134600" cy="6400800"/>
          </a:xfrm>
        </p:spPr>
        <p:txBody>
          <a:bodyPr>
            <a:normAutofit/>
          </a:bodyPr>
          <a:lstStyle/>
          <a:p>
            <a:pPr marL="0" indent="0">
              <a:buNone/>
            </a:pPr>
            <a:r>
              <a:rPr lang="en-US" sz="2800" b="1" dirty="0">
                <a:latin typeface="Times New Roman" panose="02020603050405020304" pitchFamily="18" charset="0"/>
                <a:cs typeface="Times New Roman" panose="02020603050405020304" pitchFamily="18" charset="0"/>
              </a:rPr>
              <a:t>Indifference Curve</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When the indifference schedule is plotted in the graph we will get the indifference curve as shown in the figure. </a:t>
            </a:r>
          </a:p>
          <a:p>
            <a:pPr marL="0" indent="0" algn="just">
              <a:buNone/>
            </a:pPr>
            <a:r>
              <a:rPr lang="en-US" sz="2800" b="1" dirty="0">
                <a:latin typeface="Times New Roman" panose="02020603050405020304" pitchFamily="18" charset="0"/>
                <a:cs typeface="Times New Roman" panose="02020603050405020304" pitchFamily="18" charset="0"/>
              </a:rPr>
              <a:t>Indifference Map </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A set of indifference curves is called an indifference map. An indifference map shows different indifference curves that rank the preferences of the consumer.  </a:t>
            </a:r>
          </a:p>
          <a:p>
            <a:pPr marL="0" indent="0">
              <a:buNone/>
            </a:pPr>
            <a:endParaRPr lang="en-US" dirty="0"/>
          </a:p>
        </p:txBody>
      </p:sp>
      <p:pic>
        <p:nvPicPr>
          <p:cNvPr id="1026"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1558" r="19088" b="8263"/>
          <a:stretch/>
        </p:blipFill>
        <p:spPr bwMode="auto">
          <a:xfrm>
            <a:off x="7924800" y="3617495"/>
            <a:ext cx="4036815" cy="30480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466443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Properties of IC</a:t>
            </a:r>
          </a:p>
        </p:txBody>
      </p:sp>
      <p:pic>
        <p:nvPicPr>
          <p:cNvPr id="4" name="Picture 2"/>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12009" r="18344" b="9022"/>
          <a:stretch/>
        </p:blipFill>
        <p:spPr bwMode="auto">
          <a:xfrm>
            <a:off x="7543800" y="2695930"/>
            <a:ext cx="4419600" cy="329894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2"/>
          <p:cNvSpPr txBox="1">
            <a:spLocks/>
          </p:cNvSpPr>
          <p:nvPr/>
        </p:nvSpPr>
        <p:spPr>
          <a:xfrm>
            <a:off x="646111" y="1295400"/>
            <a:ext cx="9640889" cy="11811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AutoNum type="arabicPeriod"/>
            </a:pPr>
            <a:r>
              <a:rPr lang="en-US" dirty="0">
                <a:latin typeface="Times New Roman" panose="02020603050405020304" pitchFamily="18" charset="0"/>
                <a:cs typeface="Times New Roman" panose="02020603050405020304" pitchFamily="18" charset="0"/>
              </a:rPr>
              <a:t>Always downward sloping and convex to the origin</a:t>
            </a:r>
            <a:r>
              <a:rPr lang="en-US" dirty="0"/>
              <a:t>.</a:t>
            </a:r>
          </a:p>
          <a:p>
            <a:pPr marL="0" indent="0">
              <a:buNone/>
            </a:pPr>
            <a:r>
              <a:rPr lang="en-US" b="1" dirty="0">
                <a:latin typeface="Times New Roman" panose="02020603050405020304" pitchFamily="18" charset="0"/>
                <a:cs typeface="Times New Roman" panose="02020603050405020304" pitchFamily="18" charset="0"/>
              </a:rPr>
              <a:t>	Indifference curve has a negative slope</a:t>
            </a:r>
            <a:endParaRPr lang="en-US" dirty="0"/>
          </a:p>
          <a:p>
            <a:pPr marL="0" indent="0">
              <a:buNone/>
            </a:pPr>
            <a:endParaRPr lang="en-US" dirty="0"/>
          </a:p>
        </p:txBody>
      </p:sp>
      <p:sp>
        <p:nvSpPr>
          <p:cNvPr id="6" name="Content Placeholder 2">
            <a:extLst>
              <a:ext uri="{FF2B5EF4-FFF2-40B4-BE49-F238E27FC236}">
                <a16:creationId xmlns:a16="http://schemas.microsoft.com/office/drawing/2014/main" id="{6BA4B483-BEC4-45C7-AD31-C9922CC56A77}"/>
              </a:ext>
            </a:extLst>
          </p:cNvPr>
          <p:cNvSpPr txBox="1">
            <a:spLocks/>
          </p:cNvSpPr>
          <p:nvPr/>
        </p:nvSpPr>
        <p:spPr>
          <a:xfrm>
            <a:off x="381000" y="2734030"/>
            <a:ext cx="6781800" cy="343817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Negative slope implies that the two goods are substitutes for one another. </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Therefore, if the quantity of one commodity decreases, the quantity of the other commodity must increase to stay at same level of </a:t>
            </a:r>
            <a:r>
              <a:rPr lang="en-US" sz="3200" dirty="0" err="1">
                <a:latin typeface="Times New Roman" panose="02020603050405020304" pitchFamily="18" charset="0"/>
                <a:cs typeface="Times New Roman" panose="02020603050405020304" pitchFamily="18" charset="0"/>
              </a:rPr>
              <a:t>satisfaction.C</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7632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Properties of IC</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46111" y="1600200"/>
            <a:ext cx="9869489" cy="1066800"/>
          </a:xfrm>
        </p:spPr>
        <p:txBody>
          <a:bodyPr>
            <a:normAutofit/>
          </a:bodyPr>
          <a:lstStyle/>
          <a:p>
            <a:pPr marL="0" indent="0">
              <a:buNone/>
            </a:pPr>
            <a:r>
              <a:rPr lang="en-US" sz="3200" dirty="0">
                <a:latin typeface="Times New Roman" panose="02020603050405020304" pitchFamily="18" charset="0"/>
                <a:cs typeface="Times New Roman" panose="02020603050405020304" pitchFamily="18" charset="0"/>
              </a:rPr>
              <a:t>2. Higher IC gives higher level of satisfaction.</a:t>
            </a:r>
          </a:p>
        </p:txBody>
      </p:sp>
      <p:pic>
        <p:nvPicPr>
          <p:cNvPr id="4"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2112" r="18246" b="8263"/>
          <a:stretch/>
        </p:blipFill>
        <p:spPr bwMode="auto">
          <a:xfrm>
            <a:off x="8087889" y="2667000"/>
            <a:ext cx="3925889" cy="318837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2">
            <a:extLst>
              <a:ext uri="{FF2B5EF4-FFF2-40B4-BE49-F238E27FC236}">
                <a16:creationId xmlns:a16="http://schemas.microsoft.com/office/drawing/2014/main" id="{E5C75760-AACD-49E5-9EB8-13A79204025D}"/>
              </a:ext>
            </a:extLst>
          </p:cNvPr>
          <p:cNvSpPr txBox="1">
            <a:spLocks/>
          </p:cNvSpPr>
          <p:nvPr/>
        </p:nvSpPr>
        <p:spPr>
          <a:xfrm>
            <a:off x="457200" y="2667000"/>
            <a:ext cx="7086600" cy="345840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A higher IC represents higher level of satisfaction than the lower IC. The reason is that an upper IC contains larger quantity of one of both the goods than the lower one.</a:t>
            </a:r>
          </a:p>
        </p:txBody>
      </p:sp>
    </p:spTree>
    <p:extLst>
      <p:ext uri="{BB962C8B-B14F-4D97-AF65-F5344CB8AC3E}">
        <p14:creationId xmlns:p14="http://schemas.microsoft.com/office/powerpoint/2010/main" val="1681818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478ABC0-6AC4-4609-9C1F-EBC71CAFA388}"/>
              </a:ext>
            </a:extLst>
          </p:cNvPr>
          <p:cNvPicPr>
            <a:picLocks noChangeAspect="1"/>
          </p:cNvPicPr>
          <p:nvPr/>
        </p:nvPicPr>
        <p:blipFill rotWithShape="1">
          <a:blip r:embed="rId2"/>
          <a:srcRect r="3793" b="11351"/>
          <a:stretch/>
        </p:blipFill>
        <p:spPr>
          <a:xfrm>
            <a:off x="7730387" y="4011091"/>
            <a:ext cx="3815502" cy="2483993"/>
          </a:xfrm>
          <a:prstGeom prst="rect">
            <a:avLst/>
          </a:prstGeom>
        </p:spPr>
      </p:pic>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Properties of IC</a:t>
            </a:r>
            <a:endParaRPr lang="en-US" dirty="0">
              <a:latin typeface="Times New Roman" panose="02020603050405020304" pitchFamily="18" charset="0"/>
              <a:cs typeface="Times New Roman" panose="02020603050405020304" pitchFamily="18" charset="0"/>
            </a:endParaRPr>
          </a:p>
        </p:txBody>
      </p:sp>
      <p:sp>
        <p:nvSpPr>
          <p:cNvPr id="13" name="Content Placeholder 2">
            <a:extLst>
              <a:ext uri="{FF2B5EF4-FFF2-40B4-BE49-F238E27FC236}">
                <a16:creationId xmlns:a16="http://schemas.microsoft.com/office/drawing/2014/main" id="{91C9C995-93A4-448F-94C3-AFD2CADBDFFF}"/>
              </a:ext>
            </a:extLst>
          </p:cNvPr>
          <p:cNvSpPr>
            <a:spLocks noGrp="1"/>
          </p:cNvSpPr>
          <p:nvPr>
            <p:ph idx="1"/>
          </p:nvPr>
        </p:nvSpPr>
        <p:spPr>
          <a:xfrm>
            <a:off x="646111" y="2729439"/>
            <a:ext cx="6364289" cy="3442761"/>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If two indifference curves intersect or are tangent to each other, it means that an indifference curve indicates two different levels of satisfaction. If two indifference curves intersect, it violates consistency or transitivity assumption.</a:t>
            </a:r>
          </a:p>
        </p:txBody>
      </p:sp>
      <p:sp>
        <p:nvSpPr>
          <p:cNvPr id="5" name="Content Placeholder 2"/>
          <p:cNvSpPr txBox="1">
            <a:spLocks/>
          </p:cNvSpPr>
          <p:nvPr/>
        </p:nvSpPr>
        <p:spPr>
          <a:xfrm>
            <a:off x="646111" y="1242762"/>
            <a:ext cx="6592889" cy="140053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latin typeface="Times New Roman" panose="02020603050405020304" pitchFamily="18" charset="0"/>
                <a:cs typeface="Times New Roman" panose="02020603050405020304" pitchFamily="18" charset="0"/>
              </a:rPr>
              <a:t>3. Indifference curves neither Intersect nor become tangent to one another: </a:t>
            </a:r>
          </a:p>
        </p:txBody>
      </p:sp>
      <p:pic>
        <p:nvPicPr>
          <p:cNvPr id="9" name="Picture 8" descr="property-of-indifference-curve-3">
            <a:extLst>
              <a:ext uri="{FF2B5EF4-FFF2-40B4-BE49-F238E27FC236}">
                <a16:creationId xmlns:a16="http://schemas.microsoft.com/office/drawing/2014/main" id="{188417EF-A954-4294-8DB8-C9C35E22F940}"/>
              </a:ext>
            </a:extLst>
          </p:cNvPr>
          <p:cNvPicPr>
            <a:picLocks noChangeAspect="1" noChangeArrowheads="1"/>
          </p:cNvPicPr>
          <p:nvPr/>
        </p:nvPicPr>
        <p:blipFill rotWithShape="1">
          <a:blip r:embed="rId3"/>
          <a:srcRect r="51103" b="6179"/>
          <a:stretch/>
        </p:blipFill>
        <p:spPr bwMode="auto">
          <a:xfrm>
            <a:off x="7730387" y="1214688"/>
            <a:ext cx="3815502" cy="2642429"/>
          </a:xfrm>
          <a:prstGeom prst="rect">
            <a:avLst/>
          </a:prstGeom>
          <a:noFill/>
        </p:spPr>
      </p:pic>
    </p:spTree>
    <p:extLst>
      <p:ext uri="{BB962C8B-B14F-4D97-AF65-F5344CB8AC3E}">
        <p14:creationId xmlns:p14="http://schemas.microsoft.com/office/powerpoint/2010/main" val="310795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20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Properties of IC</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33400" y="1690256"/>
            <a:ext cx="4876800" cy="1981200"/>
          </a:xfrm>
        </p:spPr>
        <p:txBody>
          <a:bodyPr>
            <a:normAutofit/>
          </a:bodyPr>
          <a:lstStyle/>
          <a:p>
            <a:pPr marL="0" indent="0">
              <a:buNone/>
            </a:pPr>
            <a:r>
              <a:rPr lang="en-US" sz="3200" dirty="0">
                <a:latin typeface="Times New Roman" panose="02020603050405020304" pitchFamily="18" charset="0"/>
                <a:cs typeface="Times New Roman" panose="02020603050405020304" pitchFamily="18" charset="0"/>
              </a:rPr>
              <a:t>4. ICs are not necessarily parallel.</a:t>
            </a:r>
          </a:p>
        </p:txBody>
      </p:sp>
      <p:sp>
        <p:nvSpPr>
          <p:cNvPr id="5" name="Content Placeholder 2"/>
          <p:cNvSpPr txBox="1">
            <a:spLocks/>
          </p:cNvSpPr>
          <p:nvPr/>
        </p:nvSpPr>
        <p:spPr>
          <a:xfrm>
            <a:off x="533400" y="4343400"/>
            <a:ext cx="4876800" cy="1828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latin typeface="Times New Roman" panose="02020603050405020304" pitchFamily="18" charset="0"/>
                <a:cs typeface="Times New Roman" panose="02020603050405020304" pitchFamily="18" charset="0"/>
              </a:rPr>
              <a:t>5. IC does not touch either of the axis.</a:t>
            </a:r>
          </a:p>
        </p:txBody>
      </p:sp>
      <p:pic>
        <p:nvPicPr>
          <p:cNvPr id="2050"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229"/>
          <a:stretch/>
        </p:blipFill>
        <p:spPr bwMode="auto">
          <a:xfrm>
            <a:off x="8305800" y="1511969"/>
            <a:ext cx="2855912" cy="214745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6138"/>
          <a:stretch/>
        </p:blipFill>
        <p:spPr bwMode="auto">
          <a:xfrm>
            <a:off x="8208338" y="4233756"/>
            <a:ext cx="2953374" cy="222454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484675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1020762"/>
          </a:xfrm>
        </p:spPr>
        <p:txBody>
          <a:bodyPr>
            <a:normAutofit/>
          </a:bodyPr>
          <a:lstStyle/>
          <a:p>
            <a:pPr algn="ctr"/>
            <a:r>
              <a:rPr lang="en-US" b="1" dirty="0">
                <a:latin typeface="Times New Roman" panose="02020603050405020304" pitchFamily="18" charset="0"/>
                <a:cs typeface="Times New Roman" panose="02020603050405020304" pitchFamily="18" charset="0"/>
              </a:rPr>
              <a:t>Marginal Rate of substitution</a:t>
            </a:r>
            <a:endParaRPr lang="en-US" dirty="0">
              <a:latin typeface="Times New Roman" panose="02020603050405020304" pitchFamily="18" charset="0"/>
              <a:cs typeface="Times New Roman" panose="02020603050405020304" pitchFamily="18" charset="0"/>
            </a:endParaRPr>
          </a:p>
        </p:txBody>
      </p:sp>
      <p:sp useBgFill="1">
        <p:nvSpPr>
          <p:cNvPr id="3" name="Content Placeholder 2"/>
          <p:cNvSpPr>
            <a:spLocks noGrp="1"/>
          </p:cNvSpPr>
          <p:nvPr>
            <p:ph idx="1"/>
          </p:nvPr>
        </p:nvSpPr>
        <p:spPr>
          <a:xfrm>
            <a:off x="533400" y="1143000"/>
            <a:ext cx="9829800" cy="57150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Diminishing Marginal Rate of Substitution.</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It is the rate at which one good can be substituted for another without affecting total satisfaction.</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diminishing marginal rate of substitution (MRS) refers to the rate at which a person is willing to trade off one good for another while keeping the same level of utility. </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 other words, it measures the amount of one good that a person is willing to give up to obtain more of another good while maintaining the same level of overall satisfaction or utility.</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Slope of IC.</a:t>
            </a:r>
          </a:p>
        </p:txBody>
      </p:sp>
    </p:spTree>
    <p:extLst>
      <p:ext uri="{BB962C8B-B14F-4D97-AF65-F5344CB8AC3E}">
        <p14:creationId xmlns:p14="http://schemas.microsoft.com/office/powerpoint/2010/main" val="161183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33400" y="189230"/>
                <a:ext cx="9906000" cy="6592570"/>
              </a:xfrm>
            </p:spPr>
            <p:txBody>
              <a:bodyPr/>
              <a:lstStyle/>
              <a:p>
                <a:pPr marL="0" indent="0">
                  <a:buNone/>
                </a:pPr>
                <a:r>
                  <a:rPr lang="en-US" sz="3200" dirty="0">
                    <a:latin typeface="Times New Roman" panose="02020603050405020304" pitchFamily="18" charset="0"/>
                    <a:cs typeface="Times New Roman" panose="02020603050405020304" pitchFamily="18" charset="0"/>
                  </a:rPr>
                  <a:t>Symbolically,	</a:t>
                </a:r>
              </a:p>
              <a:p>
                <a:pPr marL="0" indent="0" algn="ctr">
                  <a:buNone/>
                </a:pPr>
                <a14:m>
                  <m:oMath xmlns:m="http://schemas.openxmlformats.org/officeDocument/2006/math">
                    <m:r>
                      <m:rPr>
                        <m:sty m:val="p"/>
                      </m:rPr>
                      <a:rPr lang="en-US" sz="3200">
                        <a:latin typeface="Cambria Math"/>
                      </a:rPr>
                      <m:t>M</m:t>
                    </m:r>
                    <m:r>
                      <a:rPr lang="en-US" sz="3200" i="1">
                        <a:latin typeface="Cambria Math"/>
                      </a:rPr>
                      <m:t>𝑅𝑆𝑥𝑦</m:t>
                    </m:r>
                    <m:r>
                      <a:rPr lang="en-US" sz="3200" i="1">
                        <a:latin typeface="Cambria Math"/>
                      </a:rPr>
                      <m:t>=−</m:t>
                    </m:r>
                    <m:f>
                      <m:fPr>
                        <m:ctrlPr>
                          <a:rPr lang="en-US" sz="3200" i="1">
                            <a:latin typeface="Cambria Math" panose="02040503050406030204" pitchFamily="18" charset="0"/>
                          </a:rPr>
                        </m:ctrlPr>
                      </m:fPr>
                      <m:num>
                        <m:r>
                          <a:rPr lang="en-US" sz="3200" i="1">
                            <a:latin typeface="Cambria Math"/>
                            <a:ea typeface="Cambria Math"/>
                          </a:rPr>
                          <m:t>∆</m:t>
                        </m:r>
                        <m:r>
                          <a:rPr lang="en-US" sz="3200" i="1">
                            <a:latin typeface="Cambria Math"/>
                            <a:ea typeface="Cambria Math"/>
                          </a:rPr>
                          <m:t>𝑦</m:t>
                        </m:r>
                      </m:num>
                      <m:den>
                        <m:r>
                          <a:rPr lang="en-US" sz="3200" i="1">
                            <a:latin typeface="Cambria Math"/>
                            <a:ea typeface="Cambria Math"/>
                          </a:rPr>
                          <m:t>∆</m:t>
                        </m:r>
                        <m:r>
                          <a:rPr lang="en-US" sz="3200" i="1">
                            <a:latin typeface="Cambria Math"/>
                            <a:ea typeface="Cambria Math"/>
                          </a:rPr>
                          <m:t>𝑋</m:t>
                        </m:r>
                      </m:den>
                    </m:f>
                    <m:r>
                      <a:rPr lang="en-US" sz="3200" i="1">
                        <a:latin typeface="Cambria Math"/>
                      </a:rPr>
                      <m:t>=</m:t>
                    </m:r>
                    <m:f>
                      <m:fPr>
                        <m:ctrlPr>
                          <a:rPr lang="en-US" sz="3200" i="1">
                            <a:latin typeface="Cambria Math" panose="02040503050406030204" pitchFamily="18" charset="0"/>
                          </a:rPr>
                        </m:ctrlPr>
                      </m:fPr>
                      <m:num>
                        <m:r>
                          <a:rPr lang="en-US" sz="3200" i="1">
                            <a:latin typeface="Cambria Math"/>
                            <a:ea typeface="Cambria Math"/>
                          </a:rPr>
                          <m:t>𝑀𝑈𝑥</m:t>
                        </m:r>
                      </m:num>
                      <m:den>
                        <m:r>
                          <a:rPr lang="en-US" sz="3200" i="1">
                            <a:latin typeface="Cambria Math"/>
                            <a:ea typeface="Cambria Math"/>
                          </a:rPr>
                          <m:t>𝑀𝑈𝑦</m:t>
                        </m:r>
                      </m:den>
                    </m:f>
                  </m:oMath>
                </a14:m>
                <a:r>
                  <a:rPr lang="en-US" sz="3200" dirty="0">
                    <a:latin typeface="Times New Roman" panose="02020603050405020304" pitchFamily="18" charset="0"/>
                    <a:cs typeface="Times New Roman" panose="02020603050405020304" pitchFamily="18" charset="0"/>
                  </a:rPr>
                  <a:t> 	[X substituted for Y]</a:t>
                </a:r>
              </a:p>
              <a:p>
                <a:pPr marL="0" indent="0" algn="ctr">
                  <a:buNone/>
                </a:pPr>
                <a14:m>
                  <m:oMath xmlns:m="http://schemas.openxmlformats.org/officeDocument/2006/math">
                    <m:r>
                      <m:rPr>
                        <m:sty m:val="p"/>
                      </m:rPr>
                      <a:rPr lang="en-US" sz="3200">
                        <a:latin typeface="Cambria Math"/>
                      </a:rPr>
                      <m:t>M</m:t>
                    </m:r>
                    <m:r>
                      <a:rPr lang="en-US" sz="3200" i="1">
                        <a:latin typeface="Cambria Math"/>
                      </a:rPr>
                      <m:t>𝑅𝑆𝑦𝑥</m:t>
                    </m:r>
                    <m:r>
                      <a:rPr lang="en-US" sz="3200" i="1">
                        <a:latin typeface="Cambria Math"/>
                      </a:rPr>
                      <m:t>=−</m:t>
                    </m:r>
                    <m:f>
                      <m:fPr>
                        <m:ctrlPr>
                          <a:rPr lang="en-US" sz="3200" i="1">
                            <a:latin typeface="Cambria Math" panose="02040503050406030204" pitchFamily="18" charset="0"/>
                          </a:rPr>
                        </m:ctrlPr>
                      </m:fPr>
                      <m:num>
                        <m:r>
                          <a:rPr lang="en-US" sz="3200" i="1">
                            <a:latin typeface="Cambria Math"/>
                            <a:ea typeface="Cambria Math"/>
                          </a:rPr>
                          <m:t>∆</m:t>
                        </m:r>
                        <m:r>
                          <a:rPr lang="en-US" sz="3200" i="1">
                            <a:latin typeface="Cambria Math"/>
                            <a:ea typeface="Cambria Math"/>
                          </a:rPr>
                          <m:t>𝑥</m:t>
                        </m:r>
                      </m:num>
                      <m:den>
                        <m:r>
                          <a:rPr lang="en-US" sz="3200" i="1">
                            <a:latin typeface="Cambria Math"/>
                            <a:ea typeface="Cambria Math"/>
                          </a:rPr>
                          <m:t>∆</m:t>
                        </m:r>
                        <m:r>
                          <a:rPr lang="en-US" sz="3200" i="1">
                            <a:latin typeface="Cambria Math"/>
                            <a:ea typeface="Cambria Math"/>
                          </a:rPr>
                          <m:t>𝑦</m:t>
                        </m:r>
                      </m:den>
                    </m:f>
                    <m:r>
                      <a:rPr lang="en-US" sz="3200" i="1">
                        <a:latin typeface="Cambria Math"/>
                      </a:rPr>
                      <m:t>=</m:t>
                    </m:r>
                    <m:f>
                      <m:fPr>
                        <m:ctrlPr>
                          <a:rPr lang="en-US" sz="3200" i="1">
                            <a:latin typeface="Cambria Math" panose="02040503050406030204" pitchFamily="18" charset="0"/>
                          </a:rPr>
                        </m:ctrlPr>
                      </m:fPr>
                      <m:num>
                        <m:r>
                          <a:rPr lang="en-US" sz="3200" i="1">
                            <a:latin typeface="Cambria Math"/>
                            <a:ea typeface="Cambria Math"/>
                          </a:rPr>
                          <m:t>𝑀𝑈𝑦</m:t>
                        </m:r>
                      </m:num>
                      <m:den>
                        <m:r>
                          <a:rPr lang="en-US" sz="3200" i="1">
                            <a:latin typeface="Cambria Math"/>
                            <a:ea typeface="Cambria Math"/>
                          </a:rPr>
                          <m:t>𝑀𝑈𝑥</m:t>
                        </m:r>
                      </m:den>
                    </m:f>
                  </m:oMath>
                </a14:m>
                <a:r>
                  <a:rPr lang="en-US" sz="3200" dirty="0">
                    <a:latin typeface="Times New Roman" panose="02020603050405020304" pitchFamily="18" charset="0"/>
                    <a:cs typeface="Times New Roman" panose="02020603050405020304" pitchFamily="18" charset="0"/>
                  </a:rPr>
                  <a:t>	[Y substituted for X]</a:t>
                </a:r>
              </a:p>
              <a:p>
                <a:endParaRPr lang="en-US" dirty="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33400" y="189230"/>
                <a:ext cx="9906000" cy="6592570"/>
              </a:xfrm>
              <a:blipFill>
                <a:blip r:embed="rId3"/>
                <a:stretch>
                  <a:fillRect l="-1600" t="-129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4" name="Table 3"/>
              <p:cNvGraphicFramePr>
                <a:graphicFrameLocks noGrp="1"/>
              </p:cNvGraphicFramePr>
              <p:nvPr>
                <p:extLst>
                  <p:ext uri="{D42A27DB-BD31-4B8C-83A1-F6EECF244321}">
                    <p14:modId xmlns:p14="http://schemas.microsoft.com/office/powerpoint/2010/main" val="146614785"/>
                  </p:ext>
                </p:extLst>
              </p:nvPr>
            </p:nvGraphicFramePr>
            <p:xfrm>
              <a:off x="457200" y="2590800"/>
              <a:ext cx="11049000" cy="3886199"/>
            </p:xfrm>
            <a:graphic>
              <a:graphicData uri="http://schemas.openxmlformats.org/drawingml/2006/table">
                <a:tbl>
                  <a:tblPr firstRow="1" bandRow="1">
                    <a:tableStyleId>{5C22544A-7EE6-4342-B048-85BDC9FD1C3A}</a:tableStyleId>
                  </a:tblPr>
                  <a:tblGrid>
                    <a:gridCol w="2571404">
                      <a:extLst>
                        <a:ext uri="{9D8B030D-6E8A-4147-A177-3AD203B41FA5}">
                          <a16:colId xmlns:a16="http://schemas.microsoft.com/office/drawing/2014/main" val="20000"/>
                        </a:ext>
                      </a:extLst>
                    </a:gridCol>
                    <a:gridCol w="1607127">
                      <a:extLst>
                        <a:ext uri="{9D8B030D-6E8A-4147-A177-3AD203B41FA5}">
                          <a16:colId xmlns:a16="http://schemas.microsoft.com/office/drawing/2014/main" val="20001"/>
                        </a:ext>
                      </a:extLst>
                    </a:gridCol>
                    <a:gridCol w="2089265">
                      <a:extLst>
                        <a:ext uri="{9D8B030D-6E8A-4147-A177-3AD203B41FA5}">
                          <a16:colId xmlns:a16="http://schemas.microsoft.com/office/drawing/2014/main" val="20002"/>
                        </a:ext>
                      </a:extLst>
                    </a:gridCol>
                    <a:gridCol w="2330335">
                      <a:extLst>
                        <a:ext uri="{9D8B030D-6E8A-4147-A177-3AD203B41FA5}">
                          <a16:colId xmlns:a16="http://schemas.microsoft.com/office/drawing/2014/main" val="20003"/>
                        </a:ext>
                      </a:extLst>
                    </a:gridCol>
                    <a:gridCol w="2450869">
                      <a:extLst>
                        <a:ext uri="{9D8B030D-6E8A-4147-A177-3AD203B41FA5}">
                          <a16:colId xmlns:a16="http://schemas.microsoft.com/office/drawing/2014/main" val="20004"/>
                        </a:ext>
                      </a:extLst>
                    </a:gridCol>
                  </a:tblGrid>
                  <a:tr h="877529">
                    <a:tc>
                      <a:txBody>
                        <a:bodyPr/>
                        <a:lstStyle/>
                        <a:p>
                          <a:r>
                            <a:rPr lang="en-US" sz="2800" dirty="0">
                              <a:latin typeface="Times New Roman" panose="02020603050405020304" pitchFamily="18" charset="0"/>
                              <a:cs typeface="Times New Roman" panose="02020603050405020304" pitchFamily="18" charset="0"/>
                            </a:rPr>
                            <a:t>Combinations</a:t>
                          </a:r>
                        </a:p>
                      </a:txBody>
                      <a:tcPr/>
                    </a:tc>
                    <a:tc>
                      <a:txBody>
                        <a:bodyPr/>
                        <a:lstStyle/>
                        <a:p>
                          <a:r>
                            <a:rPr lang="en-US" sz="2800" dirty="0">
                              <a:latin typeface="Times New Roman" panose="02020603050405020304" pitchFamily="18" charset="0"/>
                              <a:cs typeface="Times New Roman" panose="02020603050405020304" pitchFamily="18" charset="0"/>
                            </a:rPr>
                            <a:t>X-goods</a:t>
                          </a:r>
                        </a:p>
                      </a:txBody>
                      <a:tcPr/>
                    </a:tc>
                    <a:tc>
                      <a:txBody>
                        <a:bodyPr/>
                        <a:lstStyle/>
                        <a:p>
                          <a:r>
                            <a:rPr lang="en-US" sz="2800" dirty="0">
                              <a:latin typeface="Times New Roman" panose="02020603050405020304" pitchFamily="18" charset="0"/>
                              <a:cs typeface="Times New Roman" panose="02020603050405020304" pitchFamily="18" charset="0"/>
                            </a:rPr>
                            <a:t>Y-goods</a:t>
                          </a:r>
                        </a:p>
                      </a:txBody>
                      <a:tcPr/>
                    </a:tc>
                    <a:tc>
                      <a:txBody>
                        <a:bodyPr/>
                        <a:lstStyle/>
                        <a:p>
                          <a14:m>
                            <m:oMath xmlns:m="http://schemas.openxmlformats.org/officeDocument/2006/math">
                              <m:r>
                                <m:rPr>
                                  <m:sty m:val="p"/>
                                </m:rPr>
                                <a:rPr lang="en-US" sz="2800" b="0" i="0" smtClean="0">
                                  <a:latin typeface="Cambria Math"/>
                                </a:rPr>
                                <m:t>M</m:t>
                              </m:r>
                              <m:r>
                                <a:rPr lang="en-US" sz="2800" b="0" i="1" smtClean="0">
                                  <a:latin typeface="Cambria Math"/>
                                </a:rPr>
                                <m:t>𝑅𝑆𝑥𝑦</m:t>
                              </m:r>
                            </m:oMath>
                          </a14:m>
                          <a:r>
                            <a:rPr lang="en-US" sz="2800" dirty="0">
                              <a:latin typeface="Times New Roman" panose="02020603050405020304" pitchFamily="18" charset="0"/>
                              <a:cs typeface="Times New Roman" panose="02020603050405020304" pitchFamily="18" charset="0"/>
                            </a:rPr>
                            <a:t>=</a:t>
                          </a:r>
                          <a14:m>
                            <m:oMath xmlns:m="http://schemas.openxmlformats.org/officeDocument/2006/math">
                              <m:r>
                                <a:rPr lang="en-US" sz="2800" b="0" i="1" smtClean="0">
                                  <a:latin typeface="Cambria Math"/>
                                </a:rPr>
                                <m:t>−</m:t>
                              </m:r>
                              <m:f>
                                <m:fPr>
                                  <m:ctrlPr>
                                    <a:rPr lang="en-US" sz="2800" i="1" smtClean="0">
                                      <a:latin typeface="Cambria Math" panose="02040503050406030204" pitchFamily="18" charset="0"/>
                                    </a:rPr>
                                  </m:ctrlPr>
                                </m:fPr>
                                <m:num>
                                  <m:r>
                                    <a:rPr lang="en-US" sz="2800" i="1" smtClean="0">
                                      <a:latin typeface="Cambria Math"/>
                                      <a:ea typeface="Cambria Math"/>
                                    </a:rPr>
                                    <m:t>∆</m:t>
                                  </m:r>
                                  <m:r>
                                    <a:rPr lang="en-US" sz="2800" b="0" i="1" smtClean="0">
                                      <a:latin typeface="Cambria Math"/>
                                      <a:ea typeface="Cambria Math"/>
                                    </a:rPr>
                                    <m:t>𝑦</m:t>
                                  </m:r>
                                </m:num>
                                <m:den>
                                  <m:r>
                                    <a:rPr lang="en-US" sz="2800" i="1" smtClean="0">
                                      <a:latin typeface="Cambria Math"/>
                                      <a:ea typeface="Cambria Math"/>
                                    </a:rPr>
                                    <m:t>∆</m:t>
                                  </m:r>
                                  <m:r>
                                    <a:rPr lang="en-US" sz="2800" b="0" i="1" smtClean="0">
                                      <a:latin typeface="Cambria Math"/>
                                      <a:ea typeface="Cambria Math"/>
                                    </a:rPr>
                                    <m:t>𝑋</m:t>
                                  </m:r>
                                </m:den>
                              </m:f>
                            </m:oMath>
                          </a14:m>
                          <a:endParaRPr lang="en-US" sz="28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r>
                                <m:rPr>
                                  <m:sty m:val="p"/>
                                </m:rPr>
                                <a:rPr lang="en-US" sz="2800" b="0" i="0" smtClean="0">
                                  <a:latin typeface="Cambria Math"/>
                                </a:rPr>
                                <m:t>M</m:t>
                              </m:r>
                              <m:r>
                                <a:rPr lang="en-US" sz="2800" b="0" i="1" smtClean="0">
                                  <a:latin typeface="Cambria Math"/>
                                </a:rPr>
                                <m:t>𝑅𝑆𝑦𝑥</m:t>
                              </m:r>
                            </m:oMath>
                          </a14:m>
                          <a:r>
                            <a:rPr lang="en-US" sz="2800" dirty="0">
                              <a:latin typeface="Times New Roman" panose="02020603050405020304" pitchFamily="18" charset="0"/>
                              <a:cs typeface="Times New Roman" panose="02020603050405020304" pitchFamily="18" charset="0"/>
                            </a:rPr>
                            <a:t>=</a:t>
                          </a:r>
                          <a14:m>
                            <m:oMath xmlns:m="http://schemas.openxmlformats.org/officeDocument/2006/math">
                              <m:r>
                                <a:rPr lang="en-US" sz="2800" b="0" i="1" smtClean="0">
                                  <a:latin typeface="Cambria Math"/>
                                </a:rPr>
                                <m:t>−</m:t>
                              </m:r>
                              <m:f>
                                <m:fPr>
                                  <m:ctrlPr>
                                    <a:rPr lang="en-US" sz="2800" i="1" smtClean="0">
                                      <a:latin typeface="Cambria Math" panose="02040503050406030204" pitchFamily="18" charset="0"/>
                                    </a:rPr>
                                  </m:ctrlPr>
                                </m:fPr>
                                <m:num>
                                  <m:r>
                                    <a:rPr lang="en-US" sz="2800" i="1" smtClean="0">
                                      <a:latin typeface="Cambria Math"/>
                                      <a:ea typeface="Cambria Math"/>
                                    </a:rPr>
                                    <m:t>∆</m:t>
                                  </m:r>
                                  <m:r>
                                    <a:rPr lang="en-US" sz="2800" b="0" i="1" smtClean="0">
                                      <a:latin typeface="Cambria Math"/>
                                      <a:ea typeface="Cambria Math"/>
                                    </a:rPr>
                                    <m:t>𝑥</m:t>
                                  </m:r>
                                </m:num>
                                <m:den>
                                  <m:r>
                                    <a:rPr lang="en-US" sz="2800" i="1" smtClean="0">
                                      <a:latin typeface="Cambria Math"/>
                                      <a:ea typeface="Cambria Math"/>
                                    </a:rPr>
                                    <m:t>∆</m:t>
                                  </m:r>
                                  <m:r>
                                    <a:rPr lang="en-US" sz="2800" b="0" i="1" smtClean="0">
                                      <a:latin typeface="Cambria Math"/>
                                      <a:ea typeface="Cambria Math"/>
                                    </a:rPr>
                                    <m:t>𝑦</m:t>
                                  </m:r>
                                </m:den>
                              </m:f>
                            </m:oMath>
                          </a14:m>
                          <a:endParaRPr lang="en-US" sz="2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601734">
                    <a:tc>
                      <a:txBody>
                        <a:bodyPr/>
                        <a:lstStyle/>
                        <a:p>
                          <a:pPr algn="ctr"/>
                          <a:r>
                            <a:rPr lang="en-US" sz="2800" dirty="0">
                              <a:latin typeface="Times New Roman" panose="02020603050405020304" pitchFamily="18" charset="0"/>
                              <a:cs typeface="Times New Roman" panose="02020603050405020304" pitchFamily="18" charset="0"/>
                            </a:rPr>
                            <a:t>A</a:t>
                          </a:r>
                        </a:p>
                      </a:txBody>
                      <a:tcPr/>
                    </a:tc>
                    <a:tc>
                      <a:txBody>
                        <a:bodyPr/>
                        <a:lstStyle/>
                        <a:p>
                          <a:pPr algn="ctr"/>
                          <a:r>
                            <a:rPr lang="en-US" sz="2800" dirty="0">
                              <a:latin typeface="Times New Roman" panose="02020603050405020304" pitchFamily="18" charset="0"/>
                              <a:cs typeface="Times New Roman" panose="02020603050405020304" pitchFamily="18" charset="0"/>
                            </a:rPr>
                            <a:t>1</a:t>
                          </a:r>
                        </a:p>
                      </a:txBody>
                      <a:tcPr/>
                    </a:tc>
                    <a:tc>
                      <a:txBody>
                        <a:bodyPr/>
                        <a:lstStyle/>
                        <a:p>
                          <a:pPr algn="ctr"/>
                          <a:r>
                            <a:rPr lang="en-US" sz="2800" dirty="0">
                              <a:latin typeface="Times New Roman" panose="02020603050405020304" pitchFamily="18" charset="0"/>
                              <a:cs typeface="Times New Roman" panose="02020603050405020304" pitchFamily="18" charset="0"/>
                            </a:rPr>
                            <a:t>14</a:t>
                          </a:r>
                        </a:p>
                      </a:txBody>
                      <a:tcPr/>
                    </a:tc>
                    <a:tc>
                      <a:txBody>
                        <a:bodyPr/>
                        <a:lstStyle/>
                        <a:p>
                          <a:pPr algn="ctr"/>
                          <a:r>
                            <a:rPr lang="en-US" sz="2800" dirty="0">
                              <a:latin typeface="Times New Roman" panose="02020603050405020304" pitchFamily="18" charset="0"/>
                              <a:cs typeface="Times New Roman" panose="02020603050405020304" pitchFamily="18" charset="0"/>
                            </a:rPr>
                            <a:t>-</a:t>
                          </a:r>
                        </a:p>
                      </a:txBody>
                      <a:tcPr/>
                    </a:tc>
                    <a:tc>
                      <a:txBody>
                        <a:bodyPr/>
                        <a:lstStyle/>
                        <a:p>
                          <a:pPr algn="ctr"/>
                          <a:r>
                            <a:rPr lang="en-US" sz="2800"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1"/>
                      </a:ext>
                    </a:extLst>
                  </a:tr>
                  <a:tr h="601734">
                    <a:tc>
                      <a:txBody>
                        <a:bodyPr/>
                        <a:lstStyle/>
                        <a:p>
                          <a:pPr algn="ctr"/>
                          <a:r>
                            <a:rPr lang="en-US" sz="2800" dirty="0">
                              <a:latin typeface="Times New Roman" panose="02020603050405020304" pitchFamily="18" charset="0"/>
                              <a:cs typeface="Times New Roman" panose="02020603050405020304" pitchFamily="18" charset="0"/>
                            </a:rPr>
                            <a:t>B</a:t>
                          </a:r>
                        </a:p>
                      </a:txBody>
                      <a:tcPr/>
                    </a:tc>
                    <a:tc>
                      <a:txBody>
                        <a:bodyPr/>
                        <a:lstStyle/>
                        <a:p>
                          <a:pPr algn="ctr"/>
                          <a:r>
                            <a:rPr lang="en-US" sz="2800" dirty="0">
                              <a:latin typeface="Times New Roman" panose="02020603050405020304" pitchFamily="18" charset="0"/>
                              <a:cs typeface="Times New Roman" panose="02020603050405020304" pitchFamily="18" charset="0"/>
                            </a:rPr>
                            <a:t>2</a:t>
                          </a:r>
                        </a:p>
                      </a:txBody>
                      <a:tcPr/>
                    </a:tc>
                    <a:tc>
                      <a:txBody>
                        <a:bodyPr/>
                        <a:lstStyle/>
                        <a:p>
                          <a:pPr algn="ctr"/>
                          <a:r>
                            <a:rPr lang="en-US" sz="2800" dirty="0">
                              <a:latin typeface="Times New Roman" panose="02020603050405020304" pitchFamily="18" charset="0"/>
                              <a:cs typeface="Times New Roman" panose="02020603050405020304" pitchFamily="18" charset="0"/>
                            </a:rPr>
                            <a:t>10</a:t>
                          </a:r>
                        </a:p>
                      </a:txBody>
                      <a:tcPr/>
                    </a:tc>
                    <a:tc>
                      <a:txBody>
                        <a:bodyPr/>
                        <a:lstStyle/>
                        <a:p>
                          <a:pPr algn="ctr"/>
                          <a:r>
                            <a:rPr lang="en-US" sz="2800" dirty="0">
                              <a:latin typeface="Times New Roman" panose="02020603050405020304" pitchFamily="18" charset="0"/>
                              <a:cs typeface="Times New Roman" panose="02020603050405020304" pitchFamily="18" charset="0"/>
                            </a:rPr>
                            <a:t>4/1</a:t>
                          </a:r>
                        </a:p>
                      </a:txBody>
                      <a:tcPr/>
                    </a:tc>
                    <a:tc>
                      <a:txBody>
                        <a:bodyPr/>
                        <a:lstStyle/>
                        <a:p>
                          <a:pPr algn="ctr"/>
                          <a:r>
                            <a:rPr lang="en-US" sz="2800" dirty="0">
                              <a:latin typeface="Times New Roman" panose="02020603050405020304" pitchFamily="18" charset="0"/>
                              <a:cs typeface="Times New Roman" panose="02020603050405020304" pitchFamily="18" charset="0"/>
                            </a:rPr>
                            <a:t>1/4</a:t>
                          </a:r>
                        </a:p>
                      </a:txBody>
                      <a:tcPr/>
                    </a:tc>
                    <a:extLst>
                      <a:ext uri="{0D108BD9-81ED-4DB2-BD59-A6C34878D82A}">
                        <a16:rowId xmlns:a16="http://schemas.microsoft.com/office/drawing/2014/main" val="10002"/>
                      </a:ext>
                    </a:extLst>
                  </a:tr>
                  <a:tr h="601734">
                    <a:tc>
                      <a:txBody>
                        <a:bodyPr/>
                        <a:lstStyle/>
                        <a:p>
                          <a:pPr algn="ctr"/>
                          <a:r>
                            <a:rPr lang="en-US" sz="2800" dirty="0">
                              <a:latin typeface="Times New Roman" panose="02020603050405020304" pitchFamily="18" charset="0"/>
                              <a:cs typeface="Times New Roman" panose="02020603050405020304" pitchFamily="18" charset="0"/>
                            </a:rPr>
                            <a:t>C</a:t>
                          </a:r>
                        </a:p>
                      </a:txBody>
                      <a:tcPr/>
                    </a:tc>
                    <a:tc>
                      <a:txBody>
                        <a:bodyPr/>
                        <a:lstStyle/>
                        <a:p>
                          <a:pPr algn="ctr"/>
                          <a:r>
                            <a:rPr lang="en-US" sz="2800" dirty="0">
                              <a:latin typeface="Times New Roman" panose="02020603050405020304" pitchFamily="18" charset="0"/>
                              <a:cs typeface="Times New Roman" panose="02020603050405020304" pitchFamily="18" charset="0"/>
                            </a:rPr>
                            <a:t>3</a:t>
                          </a:r>
                        </a:p>
                      </a:txBody>
                      <a:tcPr/>
                    </a:tc>
                    <a:tc>
                      <a:txBody>
                        <a:bodyPr/>
                        <a:lstStyle/>
                        <a:p>
                          <a:pPr algn="ctr"/>
                          <a:r>
                            <a:rPr lang="en-US" sz="2800" dirty="0">
                              <a:latin typeface="Times New Roman" panose="02020603050405020304" pitchFamily="18" charset="0"/>
                              <a:cs typeface="Times New Roman" panose="02020603050405020304" pitchFamily="18" charset="0"/>
                            </a:rPr>
                            <a:t>7</a:t>
                          </a:r>
                        </a:p>
                      </a:txBody>
                      <a:tcPr/>
                    </a:tc>
                    <a:tc>
                      <a:txBody>
                        <a:bodyPr/>
                        <a:lstStyle/>
                        <a:p>
                          <a:pPr algn="ctr"/>
                          <a:r>
                            <a:rPr lang="en-US" sz="2800" dirty="0">
                              <a:latin typeface="Times New Roman" panose="02020603050405020304" pitchFamily="18" charset="0"/>
                              <a:cs typeface="Times New Roman" panose="02020603050405020304" pitchFamily="18" charset="0"/>
                            </a:rPr>
                            <a:t>3/1</a:t>
                          </a:r>
                        </a:p>
                      </a:txBody>
                      <a:tcPr/>
                    </a:tc>
                    <a:tc>
                      <a:txBody>
                        <a:bodyPr/>
                        <a:lstStyle/>
                        <a:p>
                          <a:pPr algn="ctr"/>
                          <a:r>
                            <a:rPr lang="en-US" sz="2800" dirty="0">
                              <a:latin typeface="Times New Roman" panose="02020603050405020304" pitchFamily="18" charset="0"/>
                              <a:cs typeface="Times New Roman" panose="02020603050405020304" pitchFamily="18" charset="0"/>
                            </a:rPr>
                            <a:t>1/3</a:t>
                          </a:r>
                        </a:p>
                      </a:txBody>
                      <a:tcPr/>
                    </a:tc>
                    <a:extLst>
                      <a:ext uri="{0D108BD9-81ED-4DB2-BD59-A6C34878D82A}">
                        <a16:rowId xmlns:a16="http://schemas.microsoft.com/office/drawing/2014/main" val="10003"/>
                      </a:ext>
                    </a:extLst>
                  </a:tr>
                  <a:tr h="601734">
                    <a:tc>
                      <a:txBody>
                        <a:bodyPr/>
                        <a:lstStyle/>
                        <a:p>
                          <a:pPr algn="ctr"/>
                          <a:r>
                            <a:rPr lang="en-US" sz="2800" dirty="0">
                              <a:latin typeface="Times New Roman" panose="02020603050405020304" pitchFamily="18" charset="0"/>
                              <a:cs typeface="Times New Roman" panose="02020603050405020304" pitchFamily="18" charset="0"/>
                            </a:rPr>
                            <a:t>D</a:t>
                          </a:r>
                        </a:p>
                      </a:txBody>
                      <a:tcPr/>
                    </a:tc>
                    <a:tc>
                      <a:txBody>
                        <a:bodyPr/>
                        <a:lstStyle/>
                        <a:p>
                          <a:pPr algn="ctr"/>
                          <a:r>
                            <a:rPr lang="en-US" sz="2800" dirty="0">
                              <a:latin typeface="Times New Roman" panose="02020603050405020304" pitchFamily="18" charset="0"/>
                              <a:cs typeface="Times New Roman" panose="02020603050405020304" pitchFamily="18" charset="0"/>
                            </a:rPr>
                            <a:t>4</a:t>
                          </a:r>
                        </a:p>
                      </a:txBody>
                      <a:tcPr/>
                    </a:tc>
                    <a:tc>
                      <a:txBody>
                        <a:bodyPr/>
                        <a:lstStyle/>
                        <a:p>
                          <a:pPr algn="ctr"/>
                          <a:r>
                            <a:rPr lang="en-US" sz="2800" dirty="0">
                              <a:latin typeface="Times New Roman" panose="02020603050405020304" pitchFamily="18" charset="0"/>
                              <a:cs typeface="Times New Roman" panose="02020603050405020304" pitchFamily="18" charset="0"/>
                            </a:rPr>
                            <a:t>5</a:t>
                          </a:r>
                        </a:p>
                      </a:txBody>
                      <a:tcPr/>
                    </a:tc>
                    <a:tc>
                      <a:txBody>
                        <a:bodyPr/>
                        <a:lstStyle/>
                        <a:p>
                          <a:pPr algn="ctr"/>
                          <a:r>
                            <a:rPr lang="en-US" sz="2800" dirty="0">
                              <a:latin typeface="Times New Roman" panose="02020603050405020304" pitchFamily="18" charset="0"/>
                              <a:cs typeface="Times New Roman" panose="02020603050405020304" pitchFamily="18" charset="0"/>
                            </a:rPr>
                            <a:t>2/1</a:t>
                          </a:r>
                        </a:p>
                      </a:txBody>
                      <a:tcPr/>
                    </a:tc>
                    <a:tc>
                      <a:txBody>
                        <a:bodyPr/>
                        <a:lstStyle/>
                        <a:p>
                          <a:pPr algn="ctr"/>
                          <a:r>
                            <a:rPr lang="en-US" sz="2800" dirty="0">
                              <a:latin typeface="Times New Roman" panose="02020603050405020304" pitchFamily="18" charset="0"/>
                              <a:cs typeface="Times New Roman" panose="02020603050405020304" pitchFamily="18" charset="0"/>
                            </a:rPr>
                            <a:t>1/2</a:t>
                          </a:r>
                        </a:p>
                      </a:txBody>
                      <a:tcPr/>
                    </a:tc>
                    <a:extLst>
                      <a:ext uri="{0D108BD9-81ED-4DB2-BD59-A6C34878D82A}">
                        <a16:rowId xmlns:a16="http://schemas.microsoft.com/office/drawing/2014/main" val="10004"/>
                      </a:ext>
                    </a:extLst>
                  </a:tr>
                  <a:tr h="601734">
                    <a:tc>
                      <a:txBody>
                        <a:bodyPr/>
                        <a:lstStyle/>
                        <a:p>
                          <a:pPr algn="ctr"/>
                          <a:r>
                            <a:rPr lang="en-US" sz="2800" dirty="0">
                              <a:latin typeface="Times New Roman" panose="02020603050405020304" pitchFamily="18" charset="0"/>
                              <a:cs typeface="Times New Roman" panose="02020603050405020304" pitchFamily="18" charset="0"/>
                            </a:rPr>
                            <a:t>E</a:t>
                          </a:r>
                        </a:p>
                      </a:txBody>
                      <a:tcPr/>
                    </a:tc>
                    <a:tc>
                      <a:txBody>
                        <a:bodyPr/>
                        <a:lstStyle/>
                        <a:p>
                          <a:pPr algn="ctr"/>
                          <a:r>
                            <a:rPr lang="en-US" sz="2800" dirty="0">
                              <a:latin typeface="Times New Roman" panose="02020603050405020304" pitchFamily="18" charset="0"/>
                              <a:cs typeface="Times New Roman" panose="02020603050405020304" pitchFamily="18" charset="0"/>
                            </a:rPr>
                            <a:t>5</a:t>
                          </a:r>
                        </a:p>
                      </a:txBody>
                      <a:tcPr/>
                    </a:tc>
                    <a:tc>
                      <a:txBody>
                        <a:bodyPr/>
                        <a:lstStyle/>
                        <a:p>
                          <a:pPr algn="ctr"/>
                          <a:r>
                            <a:rPr lang="en-US" sz="2800" dirty="0">
                              <a:latin typeface="Times New Roman" panose="02020603050405020304" pitchFamily="18" charset="0"/>
                              <a:cs typeface="Times New Roman" panose="02020603050405020304" pitchFamily="18" charset="0"/>
                            </a:rPr>
                            <a:t>4</a:t>
                          </a:r>
                        </a:p>
                      </a:txBody>
                      <a:tcPr/>
                    </a:tc>
                    <a:tc>
                      <a:txBody>
                        <a:bodyPr/>
                        <a:lstStyle/>
                        <a:p>
                          <a:pPr algn="ctr"/>
                          <a:r>
                            <a:rPr lang="en-US" sz="2800" dirty="0">
                              <a:latin typeface="Times New Roman" panose="02020603050405020304" pitchFamily="18" charset="0"/>
                              <a:cs typeface="Times New Roman" panose="02020603050405020304" pitchFamily="18" charset="0"/>
                            </a:rPr>
                            <a:t>1</a:t>
                          </a:r>
                        </a:p>
                      </a:txBody>
                      <a:tcPr/>
                    </a:tc>
                    <a:tc>
                      <a:txBody>
                        <a:bodyPr/>
                        <a:lstStyle/>
                        <a:p>
                          <a:pPr algn="ctr"/>
                          <a:r>
                            <a:rPr lang="en-US" sz="2800"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10005"/>
                      </a:ext>
                    </a:extLst>
                  </a:tr>
                </a:tbl>
              </a:graphicData>
            </a:graphic>
          </p:graphicFrame>
        </mc:Choice>
        <mc:Fallback xmlns="">
          <p:graphicFrame>
            <p:nvGraphicFramePr>
              <p:cNvPr id="4" name="Table 3"/>
              <p:cNvGraphicFramePr>
                <a:graphicFrameLocks noGrp="1"/>
              </p:cNvGraphicFramePr>
              <p:nvPr>
                <p:extLst>
                  <p:ext uri="{D42A27DB-BD31-4B8C-83A1-F6EECF244321}">
                    <p14:modId xmlns:p14="http://schemas.microsoft.com/office/powerpoint/2010/main" val="146614785"/>
                  </p:ext>
                </p:extLst>
              </p:nvPr>
            </p:nvGraphicFramePr>
            <p:xfrm>
              <a:off x="457200" y="2590800"/>
              <a:ext cx="11049000" cy="3886199"/>
            </p:xfrm>
            <a:graphic>
              <a:graphicData uri="http://schemas.openxmlformats.org/drawingml/2006/table">
                <a:tbl>
                  <a:tblPr firstRow="1" bandRow="1">
                    <a:tableStyleId>{5C22544A-7EE6-4342-B048-85BDC9FD1C3A}</a:tableStyleId>
                  </a:tblPr>
                  <a:tblGrid>
                    <a:gridCol w="2571404">
                      <a:extLst>
                        <a:ext uri="{9D8B030D-6E8A-4147-A177-3AD203B41FA5}">
                          <a16:colId xmlns:a16="http://schemas.microsoft.com/office/drawing/2014/main" val="20000"/>
                        </a:ext>
                      </a:extLst>
                    </a:gridCol>
                    <a:gridCol w="1607127">
                      <a:extLst>
                        <a:ext uri="{9D8B030D-6E8A-4147-A177-3AD203B41FA5}">
                          <a16:colId xmlns:a16="http://schemas.microsoft.com/office/drawing/2014/main" val="20001"/>
                        </a:ext>
                      </a:extLst>
                    </a:gridCol>
                    <a:gridCol w="2089265">
                      <a:extLst>
                        <a:ext uri="{9D8B030D-6E8A-4147-A177-3AD203B41FA5}">
                          <a16:colId xmlns:a16="http://schemas.microsoft.com/office/drawing/2014/main" val="20002"/>
                        </a:ext>
                      </a:extLst>
                    </a:gridCol>
                    <a:gridCol w="2330335">
                      <a:extLst>
                        <a:ext uri="{9D8B030D-6E8A-4147-A177-3AD203B41FA5}">
                          <a16:colId xmlns:a16="http://schemas.microsoft.com/office/drawing/2014/main" val="20003"/>
                        </a:ext>
                      </a:extLst>
                    </a:gridCol>
                    <a:gridCol w="2450869">
                      <a:extLst>
                        <a:ext uri="{9D8B030D-6E8A-4147-A177-3AD203B41FA5}">
                          <a16:colId xmlns:a16="http://schemas.microsoft.com/office/drawing/2014/main" val="20004"/>
                        </a:ext>
                      </a:extLst>
                    </a:gridCol>
                  </a:tblGrid>
                  <a:tr h="877529">
                    <a:tc>
                      <a:txBody>
                        <a:bodyPr/>
                        <a:lstStyle/>
                        <a:p>
                          <a:r>
                            <a:rPr lang="en-US" sz="2800" dirty="0">
                              <a:latin typeface="Times New Roman" panose="02020603050405020304" pitchFamily="18" charset="0"/>
                              <a:cs typeface="Times New Roman" panose="02020603050405020304" pitchFamily="18" charset="0"/>
                            </a:rPr>
                            <a:t>Combinations</a:t>
                          </a:r>
                        </a:p>
                      </a:txBody>
                      <a:tcPr/>
                    </a:tc>
                    <a:tc>
                      <a:txBody>
                        <a:bodyPr/>
                        <a:lstStyle/>
                        <a:p>
                          <a:r>
                            <a:rPr lang="en-US" sz="2800" dirty="0">
                              <a:latin typeface="Times New Roman" panose="02020603050405020304" pitchFamily="18" charset="0"/>
                              <a:cs typeface="Times New Roman" panose="02020603050405020304" pitchFamily="18" charset="0"/>
                            </a:rPr>
                            <a:t>X-goods</a:t>
                          </a:r>
                        </a:p>
                      </a:txBody>
                      <a:tcPr/>
                    </a:tc>
                    <a:tc>
                      <a:txBody>
                        <a:bodyPr/>
                        <a:lstStyle/>
                        <a:p>
                          <a:r>
                            <a:rPr lang="en-US" sz="2800" dirty="0">
                              <a:latin typeface="Times New Roman" panose="02020603050405020304" pitchFamily="18" charset="0"/>
                              <a:cs typeface="Times New Roman" panose="02020603050405020304" pitchFamily="18" charset="0"/>
                            </a:rPr>
                            <a:t>Y-goods</a:t>
                          </a:r>
                        </a:p>
                      </a:txBody>
                      <a:tcPr/>
                    </a:tc>
                    <a:tc>
                      <a:txBody>
                        <a:bodyPr/>
                        <a:lstStyle/>
                        <a:p>
                          <a:endParaRPr lang="en-US"/>
                        </a:p>
                      </a:txBody>
                      <a:tcPr>
                        <a:blipFill>
                          <a:blip r:embed="rId4"/>
                          <a:stretch>
                            <a:fillRect l="-268930" t="-6944" r="-106005" b="-352778"/>
                          </a:stretch>
                        </a:blipFill>
                      </a:tcPr>
                    </a:tc>
                    <a:tc>
                      <a:txBody>
                        <a:bodyPr/>
                        <a:lstStyle/>
                        <a:p>
                          <a:endParaRPr lang="en-US"/>
                        </a:p>
                      </a:txBody>
                      <a:tcPr>
                        <a:blipFill>
                          <a:blip r:embed="rId4"/>
                          <a:stretch>
                            <a:fillRect l="-351493" t="-6944" r="-995" b="-352778"/>
                          </a:stretch>
                        </a:blipFill>
                      </a:tcPr>
                    </a:tc>
                    <a:extLst>
                      <a:ext uri="{0D108BD9-81ED-4DB2-BD59-A6C34878D82A}">
                        <a16:rowId xmlns:a16="http://schemas.microsoft.com/office/drawing/2014/main" val="10000"/>
                      </a:ext>
                    </a:extLst>
                  </a:tr>
                  <a:tr h="601734">
                    <a:tc>
                      <a:txBody>
                        <a:bodyPr/>
                        <a:lstStyle/>
                        <a:p>
                          <a:pPr algn="ctr"/>
                          <a:r>
                            <a:rPr lang="en-US" sz="2800" dirty="0">
                              <a:latin typeface="Times New Roman" panose="02020603050405020304" pitchFamily="18" charset="0"/>
                              <a:cs typeface="Times New Roman" panose="02020603050405020304" pitchFamily="18" charset="0"/>
                            </a:rPr>
                            <a:t>A</a:t>
                          </a:r>
                        </a:p>
                      </a:txBody>
                      <a:tcPr/>
                    </a:tc>
                    <a:tc>
                      <a:txBody>
                        <a:bodyPr/>
                        <a:lstStyle/>
                        <a:p>
                          <a:pPr algn="ctr"/>
                          <a:r>
                            <a:rPr lang="en-US" sz="2800" dirty="0">
                              <a:latin typeface="Times New Roman" panose="02020603050405020304" pitchFamily="18" charset="0"/>
                              <a:cs typeface="Times New Roman" panose="02020603050405020304" pitchFamily="18" charset="0"/>
                            </a:rPr>
                            <a:t>1</a:t>
                          </a:r>
                        </a:p>
                      </a:txBody>
                      <a:tcPr/>
                    </a:tc>
                    <a:tc>
                      <a:txBody>
                        <a:bodyPr/>
                        <a:lstStyle/>
                        <a:p>
                          <a:pPr algn="ctr"/>
                          <a:r>
                            <a:rPr lang="en-US" sz="2800" dirty="0">
                              <a:latin typeface="Times New Roman" panose="02020603050405020304" pitchFamily="18" charset="0"/>
                              <a:cs typeface="Times New Roman" panose="02020603050405020304" pitchFamily="18" charset="0"/>
                            </a:rPr>
                            <a:t>14</a:t>
                          </a:r>
                        </a:p>
                      </a:txBody>
                      <a:tcPr/>
                    </a:tc>
                    <a:tc>
                      <a:txBody>
                        <a:bodyPr/>
                        <a:lstStyle/>
                        <a:p>
                          <a:pPr algn="ctr"/>
                          <a:r>
                            <a:rPr lang="en-US" sz="2800" dirty="0">
                              <a:latin typeface="Times New Roman" panose="02020603050405020304" pitchFamily="18" charset="0"/>
                              <a:cs typeface="Times New Roman" panose="02020603050405020304" pitchFamily="18" charset="0"/>
                            </a:rPr>
                            <a:t>-</a:t>
                          </a:r>
                        </a:p>
                      </a:txBody>
                      <a:tcPr/>
                    </a:tc>
                    <a:tc>
                      <a:txBody>
                        <a:bodyPr/>
                        <a:lstStyle/>
                        <a:p>
                          <a:pPr algn="ctr"/>
                          <a:r>
                            <a:rPr lang="en-US" sz="2800" dirty="0">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10001"/>
                      </a:ext>
                    </a:extLst>
                  </a:tr>
                  <a:tr h="601734">
                    <a:tc>
                      <a:txBody>
                        <a:bodyPr/>
                        <a:lstStyle/>
                        <a:p>
                          <a:pPr algn="ctr"/>
                          <a:r>
                            <a:rPr lang="en-US" sz="2800" dirty="0">
                              <a:latin typeface="Times New Roman" panose="02020603050405020304" pitchFamily="18" charset="0"/>
                              <a:cs typeface="Times New Roman" panose="02020603050405020304" pitchFamily="18" charset="0"/>
                            </a:rPr>
                            <a:t>B</a:t>
                          </a:r>
                        </a:p>
                      </a:txBody>
                      <a:tcPr/>
                    </a:tc>
                    <a:tc>
                      <a:txBody>
                        <a:bodyPr/>
                        <a:lstStyle/>
                        <a:p>
                          <a:pPr algn="ctr"/>
                          <a:r>
                            <a:rPr lang="en-US" sz="2800" dirty="0">
                              <a:latin typeface="Times New Roman" panose="02020603050405020304" pitchFamily="18" charset="0"/>
                              <a:cs typeface="Times New Roman" panose="02020603050405020304" pitchFamily="18" charset="0"/>
                            </a:rPr>
                            <a:t>2</a:t>
                          </a:r>
                        </a:p>
                      </a:txBody>
                      <a:tcPr/>
                    </a:tc>
                    <a:tc>
                      <a:txBody>
                        <a:bodyPr/>
                        <a:lstStyle/>
                        <a:p>
                          <a:pPr algn="ctr"/>
                          <a:r>
                            <a:rPr lang="en-US" sz="2800" dirty="0">
                              <a:latin typeface="Times New Roman" panose="02020603050405020304" pitchFamily="18" charset="0"/>
                              <a:cs typeface="Times New Roman" panose="02020603050405020304" pitchFamily="18" charset="0"/>
                            </a:rPr>
                            <a:t>10</a:t>
                          </a:r>
                        </a:p>
                      </a:txBody>
                      <a:tcPr/>
                    </a:tc>
                    <a:tc>
                      <a:txBody>
                        <a:bodyPr/>
                        <a:lstStyle/>
                        <a:p>
                          <a:pPr algn="ctr"/>
                          <a:r>
                            <a:rPr lang="en-US" sz="2800" dirty="0">
                              <a:latin typeface="Times New Roman" panose="02020603050405020304" pitchFamily="18" charset="0"/>
                              <a:cs typeface="Times New Roman" panose="02020603050405020304" pitchFamily="18" charset="0"/>
                            </a:rPr>
                            <a:t>4/1</a:t>
                          </a:r>
                        </a:p>
                      </a:txBody>
                      <a:tcPr/>
                    </a:tc>
                    <a:tc>
                      <a:txBody>
                        <a:bodyPr/>
                        <a:lstStyle/>
                        <a:p>
                          <a:pPr algn="ctr"/>
                          <a:r>
                            <a:rPr lang="en-US" sz="2800" dirty="0">
                              <a:latin typeface="Times New Roman" panose="02020603050405020304" pitchFamily="18" charset="0"/>
                              <a:cs typeface="Times New Roman" panose="02020603050405020304" pitchFamily="18" charset="0"/>
                            </a:rPr>
                            <a:t>1/4</a:t>
                          </a:r>
                        </a:p>
                      </a:txBody>
                      <a:tcPr/>
                    </a:tc>
                    <a:extLst>
                      <a:ext uri="{0D108BD9-81ED-4DB2-BD59-A6C34878D82A}">
                        <a16:rowId xmlns:a16="http://schemas.microsoft.com/office/drawing/2014/main" val="10002"/>
                      </a:ext>
                    </a:extLst>
                  </a:tr>
                  <a:tr h="601734">
                    <a:tc>
                      <a:txBody>
                        <a:bodyPr/>
                        <a:lstStyle/>
                        <a:p>
                          <a:pPr algn="ctr"/>
                          <a:r>
                            <a:rPr lang="en-US" sz="2800" dirty="0">
                              <a:latin typeface="Times New Roman" panose="02020603050405020304" pitchFamily="18" charset="0"/>
                              <a:cs typeface="Times New Roman" panose="02020603050405020304" pitchFamily="18" charset="0"/>
                            </a:rPr>
                            <a:t>C</a:t>
                          </a:r>
                        </a:p>
                      </a:txBody>
                      <a:tcPr/>
                    </a:tc>
                    <a:tc>
                      <a:txBody>
                        <a:bodyPr/>
                        <a:lstStyle/>
                        <a:p>
                          <a:pPr algn="ctr"/>
                          <a:r>
                            <a:rPr lang="en-US" sz="2800" dirty="0">
                              <a:latin typeface="Times New Roman" panose="02020603050405020304" pitchFamily="18" charset="0"/>
                              <a:cs typeface="Times New Roman" panose="02020603050405020304" pitchFamily="18" charset="0"/>
                            </a:rPr>
                            <a:t>3</a:t>
                          </a:r>
                        </a:p>
                      </a:txBody>
                      <a:tcPr/>
                    </a:tc>
                    <a:tc>
                      <a:txBody>
                        <a:bodyPr/>
                        <a:lstStyle/>
                        <a:p>
                          <a:pPr algn="ctr"/>
                          <a:r>
                            <a:rPr lang="en-US" sz="2800" dirty="0">
                              <a:latin typeface="Times New Roman" panose="02020603050405020304" pitchFamily="18" charset="0"/>
                              <a:cs typeface="Times New Roman" panose="02020603050405020304" pitchFamily="18" charset="0"/>
                            </a:rPr>
                            <a:t>7</a:t>
                          </a:r>
                        </a:p>
                      </a:txBody>
                      <a:tcPr/>
                    </a:tc>
                    <a:tc>
                      <a:txBody>
                        <a:bodyPr/>
                        <a:lstStyle/>
                        <a:p>
                          <a:pPr algn="ctr"/>
                          <a:r>
                            <a:rPr lang="en-US" sz="2800" dirty="0">
                              <a:latin typeface="Times New Roman" panose="02020603050405020304" pitchFamily="18" charset="0"/>
                              <a:cs typeface="Times New Roman" panose="02020603050405020304" pitchFamily="18" charset="0"/>
                            </a:rPr>
                            <a:t>3/1</a:t>
                          </a:r>
                        </a:p>
                      </a:txBody>
                      <a:tcPr/>
                    </a:tc>
                    <a:tc>
                      <a:txBody>
                        <a:bodyPr/>
                        <a:lstStyle/>
                        <a:p>
                          <a:pPr algn="ctr"/>
                          <a:r>
                            <a:rPr lang="en-US" sz="2800" dirty="0">
                              <a:latin typeface="Times New Roman" panose="02020603050405020304" pitchFamily="18" charset="0"/>
                              <a:cs typeface="Times New Roman" panose="02020603050405020304" pitchFamily="18" charset="0"/>
                            </a:rPr>
                            <a:t>1/3</a:t>
                          </a:r>
                        </a:p>
                      </a:txBody>
                      <a:tcPr/>
                    </a:tc>
                    <a:extLst>
                      <a:ext uri="{0D108BD9-81ED-4DB2-BD59-A6C34878D82A}">
                        <a16:rowId xmlns:a16="http://schemas.microsoft.com/office/drawing/2014/main" val="10003"/>
                      </a:ext>
                    </a:extLst>
                  </a:tr>
                  <a:tr h="601734">
                    <a:tc>
                      <a:txBody>
                        <a:bodyPr/>
                        <a:lstStyle/>
                        <a:p>
                          <a:pPr algn="ctr"/>
                          <a:r>
                            <a:rPr lang="en-US" sz="2800" dirty="0">
                              <a:latin typeface="Times New Roman" panose="02020603050405020304" pitchFamily="18" charset="0"/>
                              <a:cs typeface="Times New Roman" panose="02020603050405020304" pitchFamily="18" charset="0"/>
                            </a:rPr>
                            <a:t>D</a:t>
                          </a:r>
                        </a:p>
                      </a:txBody>
                      <a:tcPr/>
                    </a:tc>
                    <a:tc>
                      <a:txBody>
                        <a:bodyPr/>
                        <a:lstStyle/>
                        <a:p>
                          <a:pPr algn="ctr"/>
                          <a:r>
                            <a:rPr lang="en-US" sz="2800" dirty="0">
                              <a:latin typeface="Times New Roman" panose="02020603050405020304" pitchFamily="18" charset="0"/>
                              <a:cs typeface="Times New Roman" panose="02020603050405020304" pitchFamily="18" charset="0"/>
                            </a:rPr>
                            <a:t>4</a:t>
                          </a:r>
                        </a:p>
                      </a:txBody>
                      <a:tcPr/>
                    </a:tc>
                    <a:tc>
                      <a:txBody>
                        <a:bodyPr/>
                        <a:lstStyle/>
                        <a:p>
                          <a:pPr algn="ctr"/>
                          <a:r>
                            <a:rPr lang="en-US" sz="2800" dirty="0">
                              <a:latin typeface="Times New Roman" panose="02020603050405020304" pitchFamily="18" charset="0"/>
                              <a:cs typeface="Times New Roman" panose="02020603050405020304" pitchFamily="18" charset="0"/>
                            </a:rPr>
                            <a:t>5</a:t>
                          </a:r>
                        </a:p>
                      </a:txBody>
                      <a:tcPr/>
                    </a:tc>
                    <a:tc>
                      <a:txBody>
                        <a:bodyPr/>
                        <a:lstStyle/>
                        <a:p>
                          <a:pPr algn="ctr"/>
                          <a:r>
                            <a:rPr lang="en-US" sz="2800" dirty="0">
                              <a:latin typeface="Times New Roman" panose="02020603050405020304" pitchFamily="18" charset="0"/>
                              <a:cs typeface="Times New Roman" panose="02020603050405020304" pitchFamily="18" charset="0"/>
                            </a:rPr>
                            <a:t>2/1</a:t>
                          </a:r>
                        </a:p>
                      </a:txBody>
                      <a:tcPr/>
                    </a:tc>
                    <a:tc>
                      <a:txBody>
                        <a:bodyPr/>
                        <a:lstStyle/>
                        <a:p>
                          <a:pPr algn="ctr"/>
                          <a:r>
                            <a:rPr lang="en-US" sz="2800" dirty="0">
                              <a:latin typeface="Times New Roman" panose="02020603050405020304" pitchFamily="18" charset="0"/>
                              <a:cs typeface="Times New Roman" panose="02020603050405020304" pitchFamily="18" charset="0"/>
                            </a:rPr>
                            <a:t>1/2</a:t>
                          </a:r>
                        </a:p>
                      </a:txBody>
                      <a:tcPr/>
                    </a:tc>
                    <a:extLst>
                      <a:ext uri="{0D108BD9-81ED-4DB2-BD59-A6C34878D82A}">
                        <a16:rowId xmlns:a16="http://schemas.microsoft.com/office/drawing/2014/main" val="10004"/>
                      </a:ext>
                    </a:extLst>
                  </a:tr>
                  <a:tr h="601734">
                    <a:tc>
                      <a:txBody>
                        <a:bodyPr/>
                        <a:lstStyle/>
                        <a:p>
                          <a:pPr algn="ctr"/>
                          <a:r>
                            <a:rPr lang="en-US" sz="2800" dirty="0">
                              <a:latin typeface="Times New Roman" panose="02020603050405020304" pitchFamily="18" charset="0"/>
                              <a:cs typeface="Times New Roman" panose="02020603050405020304" pitchFamily="18" charset="0"/>
                            </a:rPr>
                            <a:t>E</a:t>
                          </a:r>
                        </a:p>
                      </a:txBody>
                      <a:tcPr/>
                    </a:tc>
                    <a:tc>
                      <a:txBody>
                        <a:bodyPr/>
                        <a:lstStyle/>
                        <a:p>
                          <a:pPr algn="ctr"/>
                          <a:r>
                            <a:rPr lang="en-US" sz="2800" dirty="0">
                              <a:latin typeface="Times New Roman" panose="02020603050405020304" pitchFamily="18" charset="0"/>
                              <a:cs typeface="Times New Roman" panose="02020603050405020304" pitchFamily="18" charset="0"/>
                            </a:rPr>
                            <a:t>5</a:t>
                          </a:r>
                        </a:p>
                      </a:txBody>
                      <a:tcPr/>
                    </a:tc>
                    <a:tc>
                      <a:txBody>
                        <a:bodyPr/>
                        <a:lstStyle/>
                        <a:p>
                          <a:pPr algn="ctr"/>
                          <a:r>
                            <a:rPr lang="en-US" sz="2800" dirty="0">
                              <a:latin typeface="Times New Roman" panose="02020603050405020304" pitchFamily="18" charset="0"/>
                              <a:cs typeface="Times New Roman" panose="02020603050405020304" pitchFamily="18" charset="0"/>
                            </a:rPr>
                            <a:t>4</a:t>
                          </a:r>
                        </a:p>
                      </a:txBody>
                      <a:tcPr/>
                    </a:tc>
                    <a:tc>
                      <a:txBody>
                        <a:bodyPr/>
                        <a:lstStyle/>
                        <a:p>
                          <a:pPr algn="ctr"/>
                          <a:r>
                            <a:rPr lang="en-US" sz="2800" dirty="0">
                              <a:latin typeface="Times New Roman" panose="02020603050405020304" pitchFamily="18" charset="0"/>
                              <a:cs typeface="Times New Roman" panose="02020603050405020304" pitchFamily="18" charset="0"/>
                            </a:rPr>
                            <a:t>1</a:t>
                          </a:r>
                        </a:p>
                      </a:txBody>
                      <a:tcPr/>
                    </a:tc>
                    <a:tc>
                      <a:txBody>
                        <a:bodyPr/>
                        <a:lstStyle/>
                        <a:p>
                          <a:pPr algn="ctr"/>
                          <a:r>
                            <a:rPr lang="en-US" sz="2800"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10005"/>
                      </a:ext>
                    </a:extLst>
                  </a:tr>
                </a:tbl>
              </a:graphicData>
            </a:graphic>
          </p:graphicFrame>
        </mc:Fallback>
      </mc:AlternateContent>
    </p:spTree>
    <p:extLst>
      <p:ext uri="{BB962C8B-B14F-4D97-AF65-F5344CB8AC3E}">
        <p14:creationId xmlns:p14="http://schemas.microsoft.com/office/powerpoint/2010/main" val="937401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A1C2DFD-E6CC-40FE-9FBE-D81D7CB17592}"/>
                  </a:ext>
                </a:extLst>
              </p:cNvPr>
              <p:cNvSpPr>
                <a:spLocks noGrp="1"/>
              </p:cNvSpPr>
              <p:nvPr>
                <p:ph idx="1"/>
              </p:nvPr>
            </p:nvSpPr>
            <p:spPr>
              <a:xfrm>
                <a:off x="533400" y="152400"/>
                <a:ext cx="11353800" cy="6705600"/>
              </a:xfrm>
            </p:spPr>
            <p:txBody>
              <a:bodyPr>
                <a:noAutofit/>
              </a:bodyPr>
              <a:lstStyle/>
              <a:p>
                <a:pPr marL="0" indent="0" algn="ctr">
                  <a:lnSpc>
                    <a:spcPct val="107000"/>
                  </a:lnSpc>
                  <a:spcBef>
                    <a:spcPts val="0"/>
                  </a:spcBef>
                  <a:spcAft>
                    <a:spcPts val="800"/>
                  </a:spcAft>
                  <a:buNone/>
                </a:pPr>
                <a:r>
                  <a:rPr lang="en-US" sz="3600" b="1" u="sng" dirty="0">
                    <a:latin typeface="Times New Roman" panose="02020603050405020304" pitchFamily="18" charset="0"/>
                    <a:ea typeface="Calibri" panose="020F0502020204030204" pitchFamily="34" charset="0"/>
                    <a:cs typeface="Times New Roman" panose="02020603050405020304" pitchFamily="18" charset="0"/>
                  </a:rPr>
                  <a:t>Marginal Rate of Substitution (MRS)</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Bef>
                    <a:spcPts val="0"/>
                  </a:spcBef>
                  <a:spcAft>
                    <a:spcPts val="800"/>
                  </a:spcAft>
                  <a:buNone/>
                </a:pPr>
                <a:r>
                  <a:rPr lang="en-US" sz="2400" dirty="0">
                    <a:latin typeface="Times New Roman" panose="02020603050405020304" pitchFamily="18" charset="0"/>
                    <a:ea typeface="Calibri" panose="020F0502020204030204" pitchFamily="34" charset="0"/>
                    <a:cs typeface="Times New Roman" panose="02020603050405020304" pitchFamily="18" charset="0"/>
                  </a:rPr>
                  <a:t>The rate at which one good is substituted for another without affecting the total level of satisfaction is the marginal rate of substitution. The MRS is given by the slope of IC.</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Bef>
                    <a:spcPts val="0"/>
                  </a:spcBef>
                  <a:spcAft>
                    <a:spcPts val="800"/>
                  </a:spcAft>
                  <a:buNone/>
                </a:pPr>
                <a:r>
                  <a:rPr lang="en-US" sz="2400" dirty="0">
                    <a:latin typeface="Times New Roman" panose="02020603050405020304" pitchFamily="18" charset="0"/>
                    <a:ea typeface="Calibri" panose="020F0502020204030204" pitchFamily="34" charset="0"/>
                    <a:cs typeface="Times New Roman" panose="02020603050405020304" pitchFamily="18" charset="0"/>
                  </a:rPr>
                  <a:t>		Let the utility function be, U=f(x ,y)	where X and Y are substitutes</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Bef>
                    <a:spcPts val="0"/>
                  </a:spcBef>
                  <a:spcAft>
                    <a:spcPts val="800"/>
                  </a:spcAft>
                  <a:buNone/>
                </a:pPr>
                <a:r>
                  <a:rPr lang="en-US" sz="2400" dirty="0">
                    <a:latin typeface="Times New Roman" panose="02020603050405020304" pitchFamily="18" charset="0"/>
                    <a:ea typeface="Calibri" panose="020F0502020204030204" pitchFamily="34" charset="0"/>
                    <a:cs typeface="Times New Roman" panose="02020603050405020304" pitchFamily="18" charset="0"/>
                  </a:rPr>
                  <a:t>Also, suppose the consumer substitutes X for Y without affecting the level of satisfaction.</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Bef>
                    <a:spcPts val="0"/>
                  </a:spcBef>
                  <a:spcAft>
                    <a:spcPts val="800"/>
                  </a:spcAft>
                  <a:buNone/>
                </a:pPr>
                <a:r>
                  <a:rPr lang="en-US" sz="2400" dirty="0">
                    <a:latin typeface="Times New Roman" panose="02020603050405020304" pitchFamily="18" charset="0"/>
                    <a:ea typeface="Calibri" panose="020F0502020204030204" pitchFamily="34" charset="0"/>
                    <a:cs typeface="Times New Roman" panose="02020603050405020304" pitchFamily="18" charset="0"/>
                  </a:rPr>
                  <a:t>	So, his loss of utility can be expressed as,	</a:t>
                </a:r>
                <a14:m>
                  <m:oMath xmlns:m="http://schemas.openxmlformats.org/officeDocument/2006/math">
                    <m:r>
                      <a:rPr lang="en-US" sz="2400">
                        <a:latin typeface="Cambria Math" panose="02040503050406030204" pitchFamily="18" charset="0"/>
                        <a:ea typeface="Calibri" panose="020F0502020204030204" pitchFamily="34" charset="0"/>
                        <a:cs typeface="Times New Roman" panose="02020603050405020304" pitchFamily="18" charset="0"/>
                      </a:rPr>
                      <m:t>[</m:t>
                    </m:r>
                    <m:r>
                      <a:rPr lang="en-US" sz="2400" i="1">
                        <a:latin typeface="Cambria Math" panose="02040503050406030204" pitchFamily="18" charset="0"/>
                        <a:ea typeface="Calibri" panose="020F0502020204030204" pitchFamily="34" charset="0"/>
                        <a:cs typeface="Times New Roman" panose="02020603050405020304" pitchFamily="18" charset="0"/>
                      </a:rPr>
                      <m:t>−∆</m:t>
                    </m:r>
                    <m:r>
                      <a:rPr lang="en-US" sz="2400" i="1">
                        <a:latin typeface="Cambria Math" panose="02040503050406030204" pitchFamily="18" charset="0"/>
                        <a:ea typeface="Calibri" panose="020F0502020204030204" pitchFamily="34" charset="0"/>
                        <a:cs typeface="Times New Roman" panose="02020603050405020304" pitchFamily="18" charset="0"/>
                      </a:rPr>
                      <m:t>𝑌</m:t>
                    </m:r>
                    <m:r>
                      <a:rPr lang="en-US" sz="24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latin typeface="Cambria Math" panose="02040503050406030204" pitchFamily="18" charset="0"/>
                            <a:ea typeface="Calibri" panose="020F0502020204030204" pitchFamily="34" charset="0"/>
                            <a:cs typeface="Times New Roman" panose="02020603050405020304" pitchFamily="18" charset="0"/>
                          </a:rPr>
                        </m:ctrlPr>
                      </m:sSubPr>
                      <m:e>
                        <m:r>
                          <a:rPr lang="en-US" sz="2400" i="1">
                            <a:latin typeface="Cambria Math" panose="02040503050406030204" pitchFamily="18" charset="0"/>
                            <a:ea typeface="Calibri" panose="020F0502020204030204" pitchFamily="34" charset="0"/>
                            <a:cs typeface="Times New Roman" panose="02020603050405020304" pitchFamily="18" charset="0"/>
                          </a:rPr>
                          <m:t>𝑀𝑈</m:t>
                        </m:r>
                      </m:e>
                      <m:sub>
                        <m:r>
                          <a:rPr lang="en-US" sz="2400" i="1">
                            <a:latin typeface="Cambria Math" panose="02040503050406030204" pitchFamily="18" charset="0"/>
                            <a:ea typeface="Calibri" panose="020F0502020204030204" pitchFamily="34" charset="0"/>
                            <a:cs typeface="Times New Roman" panose="02020603050405020304" pitchFamily="18" charset="0"/>
                          </a:rPr>
                          <m:t>𝑦</m:t>
                        </m:r>
                      </m:sub>
                    </m:sSub>
                    <m:r>
                      <a:rPr lang="en-US" sz="2400" i="1">
                        <a:latin typeface="Cambria Math" panose="02040503050406030204" pitchFamily="18" charset="0"/>
                        <a:ea typeface="Calibri" panose="020F0502020204030204" pitchFamily="34" charset="0"/>
                        <a:cs typeface="Times New Roman" panose="02020603050405020304" pitchFamily="18" charset="0"/>
                      </a:rPr>
                      <m:t>]</m:t>
                    </m:r>
                  </m:oMath>
                </a14:m>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Bef>
                    <a:spcPts val="0"/>
                  </a:spcBef>
                  <a:spcAft>
                    <a:spcPts val="800"/>
                  </a:spcAft>
                  <a:buNone/>
                </a:pPr>
                <a:r>
                  <a:rPr lang="en-US" sz="2400" dirty="0">
                    <a:latin typeface="Times New Roman" panose="02020603050405020304" pitchFamily="18" charset="0"/>
                    <a:ea typeface="Times New Roman" panose="02020603050405020304" pitchFamily="18" charset="0"/>
                    <a:cs typeface="Times New Roman" panose="02020603050405020304" pitchFamily="18" charset="0"/>
                  </a:rPr>
                  <a:t>		His gain of utility can be expressed as,	</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14:m>
                  <m:oMath xmlns:m="http://schemas.openxmlformats.org/officeDocument/2006/math">
                    <m:r>
                      <a:rPr lang="en-US" sz="2400">
                        <a:latin typeface="Cambria Math" panose="02040503050406030204" pitchFamily="18" charset="0"/>
                        <a:ea typeface="Calibri" panose="020F0502020204030204" pitchFamily="34" charset="0"/>
                        <a:cs typeface="Times New Roman" panose="02020603050405020304" pitchFamily="18" charset="0"/>
                      </a:rPr>
                      <m:t>[</m:t>
                    </m:r>
                    <m:r>
                      <a:rPr lang="en-US" sz="2400" i="1">
                        <a:latin typeface="Cambria Math" panose="02040503050406030204" pitchFamily="18" charset="0"/>
                        <a:ea typeface="Calibri" panose="020F0502020204030204" pitchFamily="34" charset="0"/>
                        <a:cs typeface="Times New Roman" panose="02020603050405020304" pitchFamily="18" charset="0"/>
                      </a:rPr>
                      <m:t>+∆</m:t>
                    </m:r>
                    <m:r>
                      <a:rPr lang="en-US" sz="2400" i="1">
                        <a:latin typeface="Cambria Math" panose="02040503050406030204" pitchFamily="18" charset="0"/>
                        <a:ea typeface="Calibri" panose="020F0502020204030204" pitchFamily="34" charset="0"/>
                        <a:cs typeface="Times New Roman" panose="02020603050405020304" pitchFamily="18" charset="0"/>
                      </a:rPr>
                      <m:t>𝑋</m:t>
                    </m:r>
                    <m:r>
                      <a:rPr lang="en-US" sz="24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latin typeface="Cambria Math" panose="02040503050406030204" pitchFamily="18" charset="0"/>
                            <a:ea typeface="Calibri" panose="020F0502020204030204" pitchFamily="34" charset="0"/>
                            <a:cs typeface="Times New Roman" panose="02020603050405020304" pitchFamily="18" charset="0"/>
                          </a:rPr>
                        </m:ctrlPr>
                      </m:sSubPr>
                      <m:e>
                        <m:r>
                          <a:rPr lang="en-US" sz="2400" i="1">
                            <a:latin typeface="Cambria Math" panose="02040503050406030204" pitchFamily="18" charset="0"/>
                            <a:ea typeface="Calibri" panose="020F0502020204030204" pitchFamily="34" charset="0"/>
                            <a:cs typeface="Times New Roman" panose="02020603050405020304" pitchFamily="18" charset="0"/>
                          </a:rPr>
                          <m:t>𝑀𝑈</m:t>
                        </m:r>
                      </m:e>
                      <m:sub>
                        <m:r>
                          <a:rPr lang="en-US" sz="2400" i="1">
                            <a:latin typeface="Cambria Math" panose="02040503050406030204" pitchFamily="18" charset="0"/>
                            <a:ea typeface="Calibri" panose="020F0502020204030204" pitchFamily="34" charset="0"/>
                            <a:cs typeface="Times New Roman" panose="02020603050405020304" pitchFamily="18" charset="0"/>
                          </a:rPr>
                          <m:t>𝑥</m:t>
                        </m:r>
                      </m:sub>
                    </m:sSub>
                    <m:r>
                      <a:rPr lang="en-US" sz="2400" i="1">
                        <a:latin typeface="Cambria Math" panose="02040503050406030204" pitchFamily="18" charset="0"/>
                        <a:ea typeface="Calibri" panose="020F0502020204030204" pitchFamily="34" charset="0"/>
                        <a:cs typeface="Times New Roman" panose="02020603050405020304" pitchFamily="18" charset="0"/>
                      </a:rPr>
                      <m:t>]</m:t>
                    </m:r>
                  </m:oMath>
                </a14:m>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Bef>
                    <a:spcPts val="0"/>
                  </a:spcBef>
                  <a:spcAft>
                    <a:spcPts val="800"/>
                  </a:spcAft>
                  <a:buNone/>
                </a:pPr>
                <a:r>
                  <a:rPr lang="en-US" sz="2400" dirty="0">
                    <a:latin typeface="Times New Roman" panose="02020603050405020304" pitchFamily="18" charset="0"/>
                    <a:ea typeface="Times New Roman" panose="02020603050405020304" pitchFamily="18" charset="0"/>
                    <a:cs typeface="Times New Roman" panose="02020603050405020304" pitchFamily="18" charset="0"/>
                  </a:rPr>
                  <a:t>Since the total utility remains the same. So,	</a:t>
                </a:r>
              </a:p>
              <a:p>
                <a:pPr marL="0" indent="0" algn="just">
                  <a:lnSpc>
                    <a:spcPct val="107000"/>
                  </a:lnSpc>
                  <a:spcBef>
                    <a:spcPts val="0"/>
                  </a:spcBef>
                  <a:spcAft>
                    <a:spcPts val="800"/>
                  </a:spcAft>
                  <a:buNone/>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ea typeface="Calibri" panose="020F0502020204030204" pitchFamily="34" charset="0"/>
                          <a:cs typeface="Times New Roman" panose="02020603050405020304" pitchFamily="18" charset="0"/>
                        </a:rPr>
                        <m:t>−∆</m:t>
                      </m:r>
                      <m:r>
                        <a:rPr lang="en-US" sz="2400" i="1">
                          <a:latin typeface="Cambria Math" panose="02040503050406030204" pitchFamily="18" charset="0"/>
                          <a:ea typeface="Calibri" panose="020F0502020204030204" pitchFamily="34" charset="0"/>
                          <a:cs typeface="Times New Roman" panose="02020603050405020304" pitchFamily="18" charset="0"/>
                        </a:rPr>
                        <m:t>𝑌</m:t>
                      </m:r>
                      <m:r>
                        <a:rPr lang="en-US" sz="24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latin typeface="Cambria Math" panose="02040503050406030204" pitchFamily="18" charset="0"/>
                              <a:ea typeface="Calibri" panose="020F0502020204030204" pitchFamily="34" charset="0"/>
                              <a:cs typeface="Times New Roman" panose="02020603050405020304" pitchFamily="18" charset="0"/>
                            </a:rPr>
                          </m:ctrlPr>
                        </m:sSubPr>
                        <m:e>
                          <m:r>
                            <a:rPr lang="en-US" sz="2400" i="1">
                              <a:latin typeface="Cambria Math" panose="02040503050406030204" pitchFamily="18" charset="0"/>
                              <a:ea typeface="Calibri" panose="020F0502020204030204" pitchFamily="34" charset="0"/>
                              <a:cs typeface="Times New Roman" panose="02020603050405020304" pitchFamily="18" charset="0"/>
                            </a:rPr>
                            <m:t>𝑀𝑈</m:t>
                          </m:r>
                        </m:e>
                        <m:sub>
                          <m:r>
                            <a:rPr lang="en-US" sz="2400" i="1">
                              <a:latin typeface="Cambria Math" panose="02040503050406030204" pitchFamily="18" charset="0"/>
                              <a:ea typeface="Calibri" panose="020F0502020204030204" pitchFamily="34" charset="0"/>
                              <a:cs typeface="Times New Roman" panose="02020603050405020304" pitchFamily="18" charset="0"/>
                            </a:rPr>
                            <m:t>𝑦</m:t>
                          </m:r>
                        </m:sub>
                      </m:sSub>
                      <m:r>
                        <a:rPr lang="en-US" sz="2400" i="1">
                          <a:latin typeface="Cambria Math" panose="02040503050406030204" pitchFamily="18" charset="0"/>
                          <a:ea typeface="Calibri" panose="020F0502020204030204" pitchFamily="34" charset="0"/>
                          <a:cs typeface="Times New Roman" panose="02020603050405020304" pitchFamily="18" charset="0"/>
                        </a:rPr>
                        <m:t>=+∆</m:t>
                      </m:r>
                      <m:r>
                        <a:rPr lang="en-US" sz="2400" i="1">
                          <a:latin typeface="Cambria Math" panose="02040503050406030204" pitchFamily="18" charset="0"/>
                          <a:ea typeface="Calibri" panose="020F0502020204030204" pitchFamily="34" charset="0"/>
                          <a:cs typeface="Times New Roman" panose="02020603050405020304" pitchFamily="18" charset="0"/>
                        </a:rPr>
                        <m:t>𝑋</m:t>
                      </m:r>
                      <m:r>
                        <a:rPr lang="en-US" sz="2400" i="1">
                          <a:latin typeface="Cambria Math" panose="02040503050406030204" pitchFamily="18" charset="0"/>
                          <a:ea typeface="Calibri" panose="020F0502020204030204" pitchFamily="34" charset="0"/>
                          <a:cs typeface="Times New Roman" panose="02020603050405020304" pitchFamily="18" charset="0"/>
                        </a:rPr>
                        <m:t>.</m:t>
                      </m:r>
                      <m:sSub>
                        <m:sSubPr>
                          <m:ctrlPr>
                            <a:rPr lang="en-US" sz="2400" i="1">
                              <a:latin typeface="Cambria Math" panose="02040503050406030204" pitchFamily="18" charset="0"/>
                              <a:ea typeface="Calibri" panose="020F0502020204030204" pitchFamily="34" charset="0"/>
                              <a:cs typeface="Times New Roman" panose="02020603050405020304" pitchFamily="18" charset="0"/>
                            </a:rPr>
                          </m:ctrlPr>
                        </m:sSubPr>
                        <m:e>
                          <m:r>
                            <a:rPr lang="en-US" sz="2400" i="1">
                              <a:latin typeface="Cambria Math" panose="02040503050406030204" pitchFamily="18" charset="0"/>
                              <a:ea typeface="Calibri" panose="020F0502020204030204" pitchFamily="34" charset="0"/>
                              <a:cs typeface="Times New Roman" panose="02020603050405020304" pitchFamily="18" charset="0"/>
                            </a:rPr>
                            <m:t>𝑀𝑈</m:t>
                          </m:r>
                        </m:e>
                        <m:sub>
                          <m:r>
                            <a:rPr lang="en-US" sz="2400" i="1">
                              <a:latin typeface="Cambria Math" panose="02040503050406030204" pitchFamily="18" charset="0"/>
                              <a:ea typeface="Calibri" panose="020F0502020204030204" pitchFamily="34" charset="0"/>
                              <a:cs typeface="Times New Roman" panose="02020603050405020304" pitchFamily="18" charset="0"/>
                            </a:rPr>
                            <m:t>𝑥</m:t>
                          </m:r>
                        </m:sub>
                      </m:sSub>
                    </m:oMath>
                  </m:oMathPara>
                </a14:m>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Bef>
                    <a:spcPts val="0"/>
                  </a:spcBef>
                  <a:spcAft>
                    <a:spcPts val="800"/>
                  </a:spcAft>
                  <a:buNone/>
                </a:pPr>
                <a:r>
                  <a:rPr lang="en-US" sz="2400" dirty="0">
                    <a:latin typeface="Times New Roman" panose="02020603050405020304" pitchFamily="18" charset="0"/>
                    <a:ea typeface="Times New Roman" panose="02020603050405020304" pitchFamily="18" charset="0"/>
                    <a:cs typeface="Times New Roman" panose="02020603050405020304" pitchFamily="18" charset="0"/>
                  </a:rPr>
                  <a:t>On Solving; 	[X substituted for Y]		</a:t>
                </a:r>
                <a14:m>
                  <m:oMath xmlns:m="http://schemas.openxmlformats.org/officeDocument/2006/math">
                    <m:sSub>
                      <m:sSub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400" i="1">
                            <a:latin typeface="Cambria Math" panose="02040503050406030204" pitchFamily="18" charset="0"/>
                            <a:ea typeface="Times New Roman" panose="02020603050405020304" pitchFamily="18" charset="0"/>
                            <a:cs typeface="Times New Roman" panose="02020603050405020304" pitchFamily="18" charset="0"/>
                          </a:rPr>
                          <m:t>𝑀𝑅𝑆</m:t>
                        </m:r>
                      </m:e>
                      <m:sub>
                        <m:r>
                          <a:rPr lang="en-US" sz="2400" i="1">
                            <a:latin typeface="Cambria Math" panose="02040503050406030204" pitchFamily="18" charset="0"/>
                            <a:ea typeface="Times New Roman" panose="02020603050405020304" pitchFamily="18" charset="0"/>
                            <a:cs typeface="Times New Roman" panose="02020603050405020304" pitchFamily="18" charset="0"/>
                          </a:rPr>
                          <m:t>𝑥𝑦</m:t>
                        </m:r>
                      </m:sub>
                    </m:sSub>
                    <m:r>
                      <a:rPr lang="en-US" sz="24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400" i="1">
                            <a:latin typeface="Cambria Math" panose="02040503050406030204" pitchFamily="18" charset="0"/>
                            <a:ea typeface="Times New Roman" panose="02020603050405020304" pitchFamily="18" charset="0"/>
                            <a:cs typeface="Times New Roman" panose="02020603050405020304" pitchFamily="18" charset="0"/>
                          </a:rPr>
                          <m:t>∆</m:t>
                        </m:r>
                        <m:r>
                          <a:rPr lang="en-US" sz="2400" i="1">
                            <a:latin typeface="Cambria Math" panose="02040503050406030204" pitchFamily="18" charset="0"/>
                            <a:ea typeface="Times New Roman" panose="02020603050405020304" pitchFamily="18" charset="0"/>
                            <a:cs typeface="Times New Roman" panose="02020603050405020304" pitchFamily="18" charset="0"/>
                          </a:rPr>
                          <m:t>𝑌</m:t>
                        </m:r>
                      </m:num>
                      <m:den>
                        <m:r>
                          <a:rPr lang="en-US" sz="2400" i="1">
                            <a:latin typeface="Cambria Math" panose="02040503050406030204" pitchFamily="18" charset="0"/>
                            <a:ea typeface="Times New Roman" panose="02020603050405020304" pitchFamily="18" charset="0"/>
                            <a:cs typeface="Times New Roman" panose="02020603050405020304" pitchFamily="18" charset="0"/>
                          </a:rPr>
                          <m:t>∆</m:t>
                        </m:r>
                        <m:r>
                          <a:rPr lang="en-US" sz="2400" i="1">
                            <a:latin typeface="Cambria Math" panose="02040503050406030204" pitchFamily="18" charset="0"/>
                            <a:ea typeface="Times New Roman" panose="02020603050405020304" pitchFamily="18" charset="0"/>
                            <a:cs typeface="Times New Roman" panose="02020603050405020304" pitchFamily="18" charset="0"/>
                          </a:rPr>
                          <m:t>𝑋</m:t>
                        </m:r>
                      </m:den>
                    </m:f>
                    <m:r>
                      <a:rPr lang="en-US" sz="24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fPr>
                      <m:num>
                        <m:sSub>
                          <m:sSub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400" i="1">
                                <a:latin typeface="Cambria Math" panose="02040503050406030204" pitchFamily="18" charset="0"/>
                                <a:ea typeface="Times New Roman" panose="02020603050405020304" pitchFamily="18" charset="0"/>
                                <a:cs typeface="Times New Roman" panose="02020603050405020304" pitchFamily="18" charset="0"/>
                              </a:rPr>
                              <m:t>𝑀𝑈</m:t>
                            </m:r>
                          </m:e>
                          <m:sub>
                            <m:r>
                              <a:rPr lang="en-US" sz="2400" i="1">
                                <a:latin typeface="Cambria Math" panose="02040503050406030204" pitchFamily="18" charset="0"/>
                                <a:ea typeface="Times New Roman" panose="02020603050405020304" pitchFamily="18" charset="0"/>
                                <a:cs typeface="Times New Roman" panose="02020603050405020304" pitchFamily="18" charset="0"/>
                              </a:rPr>
                              <m:t>𝑥</m:t>
                            </m:r>
                          </m:sub>
                        </m:sSub>
                      </m:num>
                      <m:den>
                        <m:sSub>
                          <m:sSub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400" i="1">
                                <a:latin typeface="Cambria Math" panose="02040503050406030204" pitchFamily="18" charset="0"/>
                                <a:ea typeface="Times New Roman" panose="02020603050405020304" pitchFamily="18" charset="0"/>
                                <a:cs typeface="Times New Roman" panose="02020603050405020304" pitchFamily="18" charset="0"/>
                              </a:rPr>
                              <m:t>𝑀𝑈</m:t>
                            </m:r>
                          </m:e>
                          <m:sub>
                            <m:r>
                              <a:rPr lang="en-US" sz="2400" i="1">
                                <a:latin typeface="Cambria Math" panose="02040503050406030204" pitchFamily="18" charset="0"/>
                                <a:ea typeface="Times New Roman" panose="02020603050405020304" pitchFamily="18" charset="0"/>
                                <a:cs typeface="Times New Roman" panose="02020603050405020304" pitchFamily="18" charset="0"/>
                              </a:rPr>
                              <m:t>𝑦</m:t>
                            </m:r>
                          </m:sub>
                        </m:sSub>
                      </m:den>
                    </m:f>
                  </m:oMath>
                </a14:m>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Bef>
                    <a:spcPts val="0"/>
                  </a:spcBef>
                  <a:spcAft>
                    <a:spcPts val="800"/>
                  </a:spcAft>
                  <a:buNone/>
                </a:pPr>
                <a:r>
                  <a:rPr lang="en-US" sz="2400" dirty="0">
                    <a:latin typeface="Times New Roman" panose="02020603050405020304" pitchFamily="18" charset="0"/>
                    <a:ea typeface="Times New Roman" panose="02020603050405020304" pitchFamily="18" charset="0"/>
                    <a:cs typeface="Times New Roman" panose="02020603050405020304" pitchFamily="18" charset="0"/>
                  </a:rPr>
                  <a:t>Likewise;	 [Y substituted for X]			</a:t>
                </a:r>
                <a14:m>
                  <m:oMath xmlns:m="http://schemas.openxmlformats.org/officeDocument/2006/math">
                    <m:sSub>
                      <m:sSub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400" i="1">
                            <a:latin typeface="Cambria Math" panose="02040503050406030204" pitchFamily="18" charset="0"/>
                            <a:ea typeface="Times New Roman" panose="02020603050405020304" pitchFamily="18" charset="0"/>
                            <a:cs typeface="Times New Roman" panose="02020603050405020304" pitchFamily="18" charset="0"/>
                          </a:rPr>
                          <m:t>𝑀𝑅𝑆</m:t>
                        </m:r>
                      </m:e>
                      <m:sub>
                        <m:r>
                          <a:rPr lang="en-US" sz="2400" i="1">
                            <a:latin typeface="Cambria Math" panose="02040503050406030204" pitchFamily="18" charset="0"/>
                            <a:ea typeface="Times New Roman" panose="02020603050405020304" pitchFamily="18" charset="0"/>
                            <a:cs typeface="Times New Roman" panose="02020603050405020304" pitchFamily="18" charset="0"/>
                          </a:rPr>
                          <m:t>𝑦𝑥</m:t>
                        </m:r>
                      </m:sub>
                    </m:sSub>
                    <m:r>
                      <a:rPr lang="en-US" sz="24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fPr>
                      <m:num>
                        <m:r>
                          <a:rPr lang="en-US" sz="2400" i="1">
                            <a:latin typeface="Cambria Math" panose="02040503050406030204" pitchFamily="18" charset="0"/>
                            <a:ea typeface="Times New Roman" panose="02020603050405020304" pitchFamily="18" charset="0"/>
                            <a:cs typeface="Times New Roman" panose="02020603050405020304" pitchFamily="18" charset="0"/>
                          </a:rPr>
                          <m:t>∆</m:t>
                        </m:r>
                        <m:r>
                          <a:rPr lang="en-US" sz="2400" i="1">
                            <a:latin typeface="Cambria Math" panose="02040503050406030204" pitchFamily="18" charset="0"/>
                            <a:ea typeface="Times New Roman" panose="02020603050405020304" pitchFamily="18" charset="0"/>
                            <a:cs typeface="Times New Roman" panose="02020603050405020304" pitchFamily="18" charset="0"/>
                          </a:rPr>
                          <m:t>𝑋</m:t>
                        </m:r>
                      </m:num>
                      <m:den>
                        <m:r>
                          <a:rPr lang="en-US" sz="2400" i="1">
                            <a:latin typeface="Cambria Math" panose="02040503050406030204" pitchFamily="18" charset="0"/>
                            <a:ea typeface="Times New Roman" panose="02020603050405020304" pitchFamily="18" charset="0"/>
                            <a:cs typeface="Times New Roman" panose="02020603050405020304" pitchFamily="18" charset="0"/>
                          </a:rPr>
                          <m:t>∆</m:t>
                        </m:r>
                        <m:r>
                          <a:rPr lang="en-US" sz="2400" i="1">
                            <a:latin typeface="Cambria Math" panose="02040503050406030204" pitchFamily="18" charset="0"/>
                            <a:ea typeface="Times New Roman" panose="02020603050405020304" pitchFamily="18" charset="0"/>
                            <a:cs typeface="Times New Roman" panose="02020603050405020304" pitchFamily="18" charset="0"/>
                          </a:rPr>
                          <m:t>𝑌</m:t>
                        </m:r>
                      </m:den>
                    </m:f>
                    <m:r>
                      <a:rPr lang="en-US" sz="2400" i="1">
                        <a:latin typeface="Cambria Math" panose="02040503050406030204" pitchFamily="18" charset="0"/>
                        <a:ea typeface="Times New Roman" panose="02020603050405020304" pitchFamily="18" charset="0"/>
                        <a:cs typeface="Times New Roman" panose="02020603050405020304" pitchFamily="18" charset="0"/>
                      </a:rPr>
                      <m:t>=</m:t>
                    </m:r>
                    <m:f>
                      <m:f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fPr>
                      <m:num>
                        <m:sSub>
                          <m:sSub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400" i="1">
                                <a:latin typeface="Cambria Math" panose="02040503050406030204" pitchFamily="18" charset="0"/>
                                <a:ea typeface="Times New Roman" panose="02020603050405020304" pitchFamily="18" charset="0"/>
                                <a:cs typeface="Times New Roman" panose="02020603050405020304" pitchFamily="18" charset="0"/>
                              </a:rPr>
                              <m:t>𝑀𝑈</m:t>
                            </m:r>
                          </m:e>
                          <m:sub>
                            <m:r>
                              <a:rPr lang="en-US" sz="2400" i="1">
                                <a:latin typeface="Cambria Math" panose="02040503050406030204" pitchFamily="18" charset="0"/>
                                <a:ea typeface="Times New Roman" panose="02020603050405020304" pitchFamily="18" charset="0"/>
                                <a:cs typeface="Times New Roman" panose="02020603050405020304" pitchFamily="18" charset="0"/>
                              </a:rPr>
                              <m:t>𝑦</m:t>
                            </m:r>
                          </m:sub>
                        </m:sSub>
                      </m:num>
                      <m:den>
                        <m:sSub>
                          <m:sSubPr>
                            <m:ctrlPr>
                              <a:rPr lang="en-US" sz="2400" i="1">
                                <a:latin typeface="Cambria Math" panose="02040503050406030204" pitchFamily="18" charset="0"/>
                                <a:ea typeface="Times New Roman" panose="02020603050405020304" pitchFamily="18" charset="0"/>
                                <a:cs typeface="Times New Roman" panose="02020603050405020304" pitchFamily="18" charset="0"/>
                              </a:rPr>
                            </m:ctrlPr>
                          </m:sSubPr>
                          <m:e>
                            <m:r>
                              <a:rPr lang="en-US" sz="2400" i="1">
                                <a:latin typeface="Cambria Math" panose="02040503050406030204" pitchFamily="18" charset="0"/>
                                <a:ea typeface="Times New Roman" panose="02020603050405020304" pitchFamily="18" charset="0"/>
                                <a:cs typeface="Times New Roman" panose="02020603050405020304" pitchFamily="18" charset="0"/>
                              </a:rPr>
                              <m:t>𝑀𝑈</m:t>
                            </m:r>
                          </m:e>
                          <m:sub>
                            <m:r>
                              <a:rPr lang="en-US" sz="2400" i="1">
                                <a:latin typeface="Cambria Math" panose="02040503050406030204" pitchFamily="18" charset="0"/>
                                <a:ea typeface="Times New Roman" panose="02020603050405020304" pitchFamily="18" charset="0"/>
                                <a:cs typeface="Times New Roman" panose="02020603050405020304" pitchFamily="18" charset="0"/>
                              </a:rPr>
                              <m:t>𝑥</m:t>
                            </m:r>
                          </m:sub>
                        </m:sSub>
                      </m:den>
                    </m:f>
                  </m:oMath>
                </a14:m>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BA1C2DFD-E6CC-40FE-9FBE-D81D7CB17592}"/>
                  </a:ext>
                </a:extLst>
              </p:cNvPr>
              <p:cNvSpPr>
                <a:spLocks noGrp="1" noRot="1" noChangeAspect="1" noMove="1" noResize="1" noEditPoints="1" noAdjustHandles="1" noChangeArrowheads="1" noChangeShapeType="1" noTextEdit="1"/>
              </p:cNvSpPr>
              <p:nvPr>
                <p:ph idx="1"/>
              </p:nvPr>
            </p:nvSpPr>
            <p:spPr>
              <a:xfrm>
                <a:off x="533400" y="152400"/>
                <a:ext cx="11353800" cy="6705600"/>
              </a:xfrm>
              <a:blipFill>
                <a:blip r:embed="rId2"/>
                <a:stretch>
                  <a:fillRect l="-859" t="-1455" r="-806"/>
                </a:stretch>
              </a:blipFill>
            </p:spPr>
            <p:txBody>
              <a:bodyPr/>
              <a:lstStyle/>
              <a:p>
                <a:r>
                  <a:rPr lang="en-US">
                    <a:noFill/>
                  </a:rPr>
                  <a:t> </a:t>
                </a:r>
              </a:p>
            </p:txBody>
          </p:sp>
        </mc:Fallback>
      </mc:AlternateContent>
    </p:spTree>
    <p:extLst>
      <p:ext uri="{BB962C8B-B14F-4D97-AF65-F5344CB8AC3E}">
        <p14:creationId xmlns:p14="http://schemas.microsoft.com/office/powerpoint/2010/main" val="1020745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1223682"/>
          </a:xfrm>
        </p:spPr>
        <p:txBody>
          <a:bodyPr/>
          <a:lstStyle/>
          <a:p>
            <a:pPr algn="ctr"/>
            <a:r>
              <a:rPr lang="en-US" b="1" dirty="0">
                <a:latin typeface="Times New Roman" panose="02020603050405020304" pitchFamily="18" charset="0"/>
                <a:cs typeface="Times New Roman" panose="02020603050405020304" pitchFamily="18" charset="0"/>
              </a:rPr>
              <a:t>Theory of Consumer Behavior</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46111" y="1447800"/>
            <a:ext cx="9717089" cy="5181600"/>
          </a:xfrm>
        </p:spPr>
        <p:txBody>
          <a:bodyPr>
            <a:noAutofit/>
          </a:bodyPr>
          <a:lstStyle/>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Explains how a consumer gets maximum satisfaction by allocating his limited income to various available commodities.</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Explains the consumer’s equilibrium which is equal to maximum satisfaction.</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 Provide an answer to the question:</a:t>
            </a:r>
          </a:p>
          <a:p>
            <a:pPr lvl="1"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How does a consumer decide the optimum quantity of goods?</a:t>
            </a:r>
          </a:p>
          <a:p>
            <a:pPr lvl="1"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How much to spend on a particular commodity?</a:t>
            </a:r>
          </a:p>
        </p:txBody>
      </p:sp>
    </p:spTree>
    <p:extLst>
      <p:ext uri="{BB962C8B-B14F-4D97-AF65-F5344CB8AC3E}">
        <p14:creationId xmlns:p14="http://schemas.microsoft.com/office/powerpoint/2010/main" val="5486314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308C30B-0042-419E-B563-7D4E7ABD011C}"/>
              </a:ext>
            </a:extLst>
          </p:cNvPr>
          <p:cNvPicPr>
            <a:picLocks noGrp="1" noChangeAspect="1"/>
          </p:cNvPicPr>
          <p:nvPr>
            <p:ph idx="1"/>
          </p:nvPr>
        </p:nvPicPr>
        <p:blipFill>
          <a:blip r:embed="rId2"/>
          <a:stretch>
            <a:fillRect/>
          </a:stretch>
        </p:blipFill>
        <p:spPr>
          <a:xfrm>
            <a:off x="2736039" y="271590"/>
            <a:ext cx="5957921" cy="4164052"/>
          </a:xfrm>
        </p:spPr>
      </p:pic>
      <p:sp useBgFill="1">
        <p:nvSpPr>
          <p:cNvPr id="6" name="Content Placeholder 2">
            <a:extLst>
              <a:ext uri="{FF2B5EF4-FFF2-40B4-BE49-F238E27FC236}">
                <a16:creationId xmlns:a16="http://schemas.microsoft.com/office/drawing/2014/main" id="{6FBA7D0D-FD67-4F20-8C45-B03797327EFA}"/>
              </a:ext>
            </a:extLst>
          </p:cNvPr>
          <p:cNvSpPr txBox="1">
            <a:spLocks/>
          </p:cNvSpPr>
          <p:nvPr/>
        </p:nvSpPr>
        <p:spPr>
          <a:xfrm>
            <a:off x="609600" y="4800600"/>
            <a:ext cx="11201400" cy="17827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When the consumer moves from A to B, he is ready to give up 4 units of Y to add up 1 unit of X. In the process, his level of satisfaction level remains the same.</a:t>
            </a:r>
          </a:p>
        </p:txBody>
      </p:sp>
    </p:spTree>
    <p:extLst>
      <p:ext uri="{BB962C8B-B14F-4D97-AF65-F5344CB8AC3E}">
        <p14:creationId xmlns:p14="http://schemas.microsoft.com/office/powerpoint/2010/main" val="31545351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17089" cy="1400530"/>
          </a:xfrm>
        </p:spPr>
        <p:txBody>
          <a:bodyPr/>
          <a:lstStyle/>
          <a:p>
            <a:pPr algn="ctr"/>
            <a:r>
              <a:rPr lang="en-US" b="1" dirty="0">
                <a:latin typeface="Times New Roman" panose="02020603050405020304" pitchFamily="18" charset="0"/>
                <a:cs typeface="Times New Roman" panose="02020603050405020304" pitchFamily="18" charset="0"/>
              </a:rPr>
              <a:t>Budget Line(Price Line)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93711" y="1295400"/>
                <a:ext cx="9869489" cy="54864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Budget line is the locus of different combinations of two goods which a consumer can purchase by spending his/her income with given prices.</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It can be represented by a budget equation;</a:t>
                </a:r>
              </a:p>
              <a:p>
                <a:pPr marL="0" indent="0" algn="just">
                  <a:buNone/>
                </a:pPr>
                <a:r>
                  <a:rPr lang="en-US" sz="2800" dirty="0">
                    <a:latin typeface="Times New Roman" panose="02020603050405020304" pitchFamily="18" charset="0"/>
                    <a:cs typeface="Times New Roman" panose="02020603050405020304" pitchFamily="18" charset="0"/>
                  </a:rPr>
                  <a:t>			</a:t>
                </a:r>
                <a14:m>
                  <m:oMath xmlns:m="http://schemas.openxmlformats.org/officeDocument/2006/math">
                    <m:r>
                      <a:rPr lang="en-US" sz="2800" i="1">
                        <a:latin typeface="Cambria Math"/>
                      </a:rPr>
                      <m:t>𝑃𝑥</m:t>
                    </m:r>
                    <m:r>
                      <a:rPr lang="en-US" sz="2800" i="1">
                        <a:latin typeface="Cambria Math"/>
                        <a:ea typeface="Cambria Math"/>
                      </a:rPr>
                      <m:t>×</m:t>
                    </m:r>
                    <m:r>
                      <a:rPr lang="en-US" sz="2800" i="1">
                        <a:latin typeface="Cambria Math"/>
                        <a:ea typeface="Cambria Math"/>
                      </a:rPr>
                      <m:t>𝑄𝑥</m:t>
                    </m:r>
                    <m:r>
                      <a:rPr lang="en-US" sz="2800" i="1">
                        <a:latin typeface="Cambria Math"/>
                        <a:ea typeface="Cambria Math"/>
                      </a:rPr>
                      <m:t>+</m:t>
                    </m:r>
                    <m:r>
                      <a:rPr lang="en-US" sz="2800" i="1">
                        <a:latin typeface="Cambria Math"/>
                        <a:ea typeface="Cambria Math"/>
                      </a:rPr>
                      <m:t>𝑃𝑦</m:t>
                    </m:r>
                    <m:r>
                      <a:rPr lang="en-US" sz="2800" i="1">
                        <a:latin typeface="Cambria Math"/>
                        <a:ea typeface="Cambria Math"/>
                      </a:rPr>
                      <m:t>×</m:t>
                    </m:r>
                    <m:r>
                      <a:rPr lang="en-US" sz="2800" i="1">
                        <a:latin typeface="Cambria Math"/>
                        <a:ea typeface="Cambria Math"/>
                      </a:rPr>
                      <m:t>𝑄𝑦</m:t>
                    </m:r>
                    <m:r>
                      <a:rPr lang="en-US" sz="2800" i="1">
                        <a:latin typeface="Cambria Math"/>
                        <a:ea typeface="Cambria Math"/>
                      </a:rPr>
                      <m:t>=</m:t>
                    </m:r>
                    <m:r>
                      <a:rPr lang="en-US" sz="2800" i="1">
                        <a:latin typeface="Cambria Math"/>
                        <a:ea typeface="Cambria Math"/>
                      </a:rPr>
                      <m:t>𝑀</m:t>
                    </m:r>
                  </m:oMath>
                </a14:m>
                <a:r>
                  <a:rPr lang="en-US" sz="2800" dirty="0">
                    <a:latin typeface="Times New Roman" panose="02020603050405020304" pitchFamily="18" charset="0"/>
                    <a:cs typeface="Times New Roman" panose="02020603050405020304" pitchFamily="18" charset="0"/>
                  </a:rPr>
                  <a:t>…………(i)</a:t>
                </a:r>
              </a:p>
              <a:p>
                <a:pPr algn="just">
                  <a:buFont typeface="Wingdings" panose="05000000000000000000" pitchFamily="2" charset="2"/>
                  <a:buChar char="Ø"/>
                </a:pPr>
                <a:r>
                  <a:rPr lang="en-US" sz="2800" u="sng" dirty="0">
                    <a:latin typeface="Times New Roman" panose="02020603050405020304" pitchFamily="18" charset="0"/>
                    <a:cs typeface="Times New Roman" panose="02020603050405020304" pitchFamily="18" charset="0"/>
                  </a:rPr>
                  <a:t>Assumptions:</a:t>
                </a:r>
              </a:p>
              <a:p>
                <a:pPr lvl="1"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Consumer consumes two goods (should be purchased).</a:t>
                </a:r>
              </a:p>
              <a:p>
                <a:pPr lvl="1"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Consumer has to pay for the goods.</a:t>
                </a:r>
              </a:p>
              <a:p>
                <a:pPr lvl="1"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 consumer has a limited budget.</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93711" y="1295400"/>
                <a:ext cx="9869489" cy="5486400"/>
              </a:xfrm>
              <a:blipFill>
                <a:blip r:embed="rId2"/>
                <a:stretch>
                  <a:fillRect l="-741" t="-1222" r="-1235"/>
                </a:stretch>
              </a:blipFill>
            </p:spPr>
            <p:txBody>
              <a:bodyPr/>
              <a:lstStyle/>
              <a:p>
                <a:r>
                  <a:rPr lang="en-US">
                    <a:noFill/>
                  </a:rPr>
                  <a:t> </a:t>
                </a:r>
              </a:p>
            </p:txBody>
          </p:sp>
        </mc:Fallback>
      </mc:AlternateContent>
    </p:spTree>
    <p:extLst>
      <p:ext uri="{BB962C8B-B14F-4D97-AF65-F5344CB8AC3E}">
        <p14:creationId xmlns:p14="http://schemas.microsoft.com/office/powerpoint/2010/main" val="9004320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tretch/>
        </p:blipFill>
        <p:spPr bwMode="auto">
          <a:xfrm>
            <a:off x="5257800" y="1219200"/>
            <a:ext cx="6019800" cy="50507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xmlns:a14="http://schemas.microsoft.com/office/drawing/2010/main">
        <mc:Choice Requires="a14">
          <p:sp>
            <p:nvSpPr>
              <p:cNvPr id="5" name="Content Placeholder 2"/>
              <p:cNvSpPr txBox="1">
                <a:spLocks/>
              </p:cNvSpPr>
              <p:nvPr/>
            </p:nvSpPr>
            <p:spPr>
              <a:xfrm>
                <a:off x="457200" y="1828800"/>
                <a:ext cx="4495800" cy="26670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latin typeface="Times New Roman" panose="02020603050405020304" pitchFamily="18" charset="0"/>
                    <a:cs typeface="Times New Roman" panose="02020603050405020304" pitchFamily="18" charset="0"/>
                  </a:rPr>
                  <a:t>The slope of Budget line</a:t>
                </a:r>
                <a:endParaRPr lang="en-US" b="1" i="1" dirty="0">
                  <a:latin typeface="Times New Roman" panose="02020603050405020304" pitchFamily="18" charset="0"/>
                  <a:cs typeface="Times New Roman" panose="02020603050405020304" pitchFamily="18" charset="0"/>
                </a:endParaRPr>
              </a:p>
              <a:p>
                <a:pPr marL="0" indent="0">
                  <a:buNone/>
                </a:pPr>
                <a:r>
                  <a:rPr lang="en-US" i="1" dirty="0">
                    <a:latin typeface="Cambria Math"/>
                  </a:rPr>
                  <a:t>Slope =</a:t>
                </a:r>
                <a14:m>
                  <m:oMath xmlns:m="http://schemas.openxmlformats.org/officeDocument/2006/math">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a:rPr>
                          <m:t>𝑌</m:t>
                        </m:r>
                        <m:r>
                          <a:rPr lang="en-US" i="1">
                            <a:latin typeface="Cambria Math"/>
                          </a:rPr>
                          <m:t>−</m:t>
                        </m:r>
                        <m:r>
                          <a:rPr lang="en-US" i="1">
                            <a:latin typeface="Cambria Math"/>
                          </a:rPr>
                          <m:t>𝑖𝑛𝑡𝑒𝑟𝑐𝑒𝑝𝑡</m:t>
                        </m:r>
                      </m:num>
                      <m:den>
                        <m:r>
                          <a:rPr lang="en-US" i="1">
                            <a:latin typeface="Cambria Math"/>
                          </a:rPr>
                          <m:t>𝑋</m:t>
                        </m:r>
                        <m:r>
                          <a:rPr lang="en-US" i="1">
                            <a:latin typeface="Cambria Math"/>
                          </a:rPr>
                          <m:t>−</m:t>
                        </m:r>
                        <m:r>
                          <a:rPr lang="en-US" i="1">
                            <a:latin typeface="Cambria Math"/>
                          </a:rPr>
                          <m:t>𝑖𝑛𝑡𝑒𝑟𝑐𝑒𝑝𝑡</m:t>
                        </m:r>
                      </m:den>
                    </m:f>
                  </m:oMath>
                </a14:m>
                <a:endParaRPr lang="en-US" dirty="0"/>
              </a:p>
              <a:p>
                <a:pPr marL="0" indent="0">
                  <a:buNone/>
                </a:pPr>
                <a:r>
                  <a:rPr lang="en-US" dirty="0"/>
                  <a:t>	 </a:t>
                </a:r>
                <a14:m>
                  <m:oMath xmlns:m="http://schemas.openxmlformats.org/officeDocument/2006/math">
                    <m:r>
                      <a:rPr lang="en-US">
                        <a:latin typeface="Cambria Math"/>
                      </a:rPr>
                      <m:t>=</m:t>
                    </m:r>
                    <m:r>
                      <a:rPr lang="en-US" i="1">
                        <a:latin typeface="Cambria Math"/>
                      </a:rPr>
                      <m:t>−</m:t>
                    </m:r>
                    <m:f>
                      <m:fPr>
                        <m:ctrlPr>
                          <a:rPr lang="en-US" i="1">
                            <a:latin typeface="Cambria Math" panose="02040503050406030204" pitchFamily="18" charset="0"/>
                          </a:rPr>
                        </m:ctrlPr>
                      </m:fPr>
                      <m:num>
                        <m:r>
                          <a:rPr lang="en-US" i="1">
                            <a:latin typeface="Cambria Math"/>
                          </a:rPr>
                          <m:t>𝑂𝐵</m:t>
                        </m:r>
                      </m:num>
                      <m:den>
                        <m:r>
                          <a:rPr lang="en-US" i="1">
                            <a:latin typeface="Cambria Math"/>
                          </a:rPr>
                          <m:t>𝑂𝐿</m:t>
                        </m:r>
                      </m:den>
                    </m:f>
                    <m:r>
                      <a:rPr lang="en-US" i="1">
                        <a:latin typeface="Cambria Math"/>
                      </a:rPr>
                      <m:t> =−</m:t>
                    </m:r>
                    <m:f>
                      <m:fPr>
                        <m:ctrlPr>
                          <a:rPr lang="en-US" i="1">
                            <a:latin typeface="Cambria Math" panose="02040503050406030204" pitchFamily="18" charset="0"/>
                          </a:rPr>
                        </m:ctrlPr>
                      </m:fPr>
                      <m:num>
                        <m:r>
                          <a:rPr lang="en-US" i="1">
                            <a:latin typeface="Cambria Math"/>
                          </a:rPr>
                          <m:t>𝑃𝑥</m:t>
                        </m:r>
                      </m:num>
                      <m:den>
                        <m:r>
                          <a:rPr lang="en-US" i="1">
                            <a:latin typeface="Cambria Math"/>
                          </a:rPr>
                          <m:t>𝑃𝑦</m:t>
                        </m:r>
                      </m:den>
                    </m:f>
                  </m:oMath>
                </a14:m>
                <a:endParaRPr lang="en-US" dirty="0"/>
              </a:p>
            </p:txBody>
          </p:sp>
        </mc:Choice>
        <mc:Fallback xmlns="">
          <p:sp>
            <p:nvSpPr>
              <p:cNvPr id="5" name="Content Placeholder 2"/>
              <p:cNvSpPr txBox="1">
                <a:spLocks noRot="1" noChangeAspect="1" noMove="1" noResize="1" noEditPoints="1" noAdjustHandles="1" noChangeArrowheads="1" noChangeShapeType="1" noTextEdit="1"/>
              </p:cNvSpPr>
              <p:nvPr/>
            </p:nvSpPr>
            <p:spPr>
              <a:xfrm>
                <a:off x="457200" y="1828800"/>
                <a:ext cx="4495800" cy="2667000"/>
              </a:xfrm>
              <a:prstGeom prst="rect">
                <a:avLst/>
              </a:prstGeom>
              <a:blipFill>
                <a:blip r:embed="rId3"/>
                <a:stretch>
                  <a:fillRect l="-3388" t="-3196" r="-542"/>
                </a:stretch>
              </a:blipFill>
            </p:spPr>
            <p:txBody>
              <a:bodyPr/>
              <a:lstStyle/>
              <a:p>
                <a:r>
                  <a:rPr lang="en-US">
                    <a:noFill/>
                  </a:rPr>
                  <a:t> </a:t>
                </a:r>
              </a:p>
            </p:txBody>
          </p:sp>
        </mc:Fallback>
      </mc:AlternateContent>
    </p:spTree>
    <p:extLst>
      <p:ext uri="{BB962C8B-B14F-4D97-AF65-F5344CB8AC3E}">
        <p14:creationId xmlns:p14="http://schemas.microsoft.com/office/powerpoint/2010/main" val="29064521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Shift in Budget Line</a:t>
            </a:r>
          </a:p>
        </p:txBody>
      </p:sp>
      <p:pic>
        <p:nvPicPr>
          <p:cNvPr id="4098" name="Picture 2"/>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t="1225" b="4339"/>
          <a:stretch/>
        </p:blipFill>
        <p:spPr bwMode="auto">
          <a:xfrm>
            <a:off x="5867399" y="1447800"/>
            <a:ext cx="6012405" cy="4957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2"/>
          <p:cNvSpPr txBox="1">
            <a:spLocks/>
          </p:cNvSpPr>
          <p:nvPr/>
        </p:nvSpPr>
        <p:spPr>
          <a:xfrm>
            <a:off x="312196" y="1447799"/>
            <a:ext cx="5250403" cy="495748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Shift is the process in changing the position.</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Other this remaining constant, If budget increase, it shifts rightward.</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And, if budget decrease, it shifts leftward.</a:t>
            </a:r>
          </a:p>
        </p:txBody>
      </p:sp>
    </p:spTree>
    <p:extLst>
      <p:ext uri="{BB962C8B-B14F-4D97-AF65-F5344CB8AC3E}">
        <p14:creationId xmlns:p14="http://schemas.microsoft.com/office/powerpoint/2010/main" val="22466067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Swing in Budget Line</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33400" y="1371600"/>
            <a:ext cx="9829800" cy="4876799"/>
          </a:xfrm>
        </p:spPr>
        <p:txBody>
          <a:bodyPr>
            <a:normAutofit/>
          </a:bodyPr>
          <a:lstStyle/>
          <a:p>
            <a:pPr algn="just">
              <a:buFont typeface="Wingdings" panose="05000000000000000000" pitchFamily="2" charset="2"/>
              <a:buChar char="Ø"/>
            </a:pPr>
            <a:r>
              <a:rPr lang="en-US" sz="2800" b="0" i="1" u="none" strike="noStrike" dirty="0">
                <a:effectLst/>
                <a:latin typeface="Times New Roman" panose="02020603050405020304" pitchFamily="18" charset="0"/>
                <a:cs typeface="Times New Roman" panose="02020603050405020304" pitchFamily="18" charset="0"/>
              </a:rPr>
              <a:t>Under Ceteris Paribus,</a:t>
            </a:r>
            <a:r>
              <a:rPr lang="en-US" sz="2800" b="0" i="0" dirty="0">
                <a:effectLst/>
                <a:latin typeface="Times New Roman" panose="02020603050405020304" pitchFamily="18" charset="0"/>
                <a:cs typeface="Times New Roman" panose="02020603050405020304" pitchFamily="18" charset="0"/>
              </a:rPr>
              <a:t> when the price of the particular commodity changes, the budget line will swing upward or downward. If the price of the commodity decreases, the purchasing power of the consumer increases, which causes an upward swing in the price line. Similarly, when price increases, the purchasing capacity of a consumer decreases, which causes a downward swing in the price line.</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73116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228600"/>
            <a:ext cx="11277600" cy="6400800"/>
          </a:xfrm>
        </p:spPr>
        <p:txBody>
          <a:bodyPr>
            <a:normAutofit/>
          </a:bodyPr>
          <a:lstStyle/>
          <a:p>
            <a:pPr marL="0" indent="0" algn="just">
              <a:buNone/>
            </a:pPr>
            <a:r>
              <a:rPr lang="en-US" sz="2800" i="1" dirty="0">
                <a:latin typeface="Times New Roman" panose="02020603050405020304" pitchFamily="18" charset="0"/>
                <a:cs typeface="Times New Roman" panose="02020603050405020304" pitchFamily="18" charset="0"/>
              </a:rPr>
              <a:t>If a consumer has money income of Rs.200 and price of X and Y goods are Rs.20 and Rs.10 respectively.,</a:t>
            </a:r>
          </a:p>
          <a:p>
            <a:pPr lvl="1" algn="just">
              <a:buFont typeface="Wingdings" panose="05000000000000000000" pitchFamily="2" charset="2"/>
              <a:buChar char="Ø"/>
            </a:pPr>
            <a:r>
              <a:rPr lang="en-US" sz="2600" i="1" dirty="0">
                <a:latin typeface="Times New Roman" panose="02020603050405020304" pitchFamily="18" charset="0"/>
                <a:cs typeface="Times New Roman" panose="02020603050405020304" pitchFamily="18" charset="0"/>
              </a:rPr>
              <a:t>Draw a price line.</a:t>
            </a:r>
          </a:p>
          <a:p>
            <a:pPr lvl="1" algn="just">
              <a:buFont typeface="Wingdings" panose="05000000000000000000" pitchFamily="2" charset="2"/>
              <a:buChar char="Ø"/>
            </a:pPr>
            <a:r>
              <a:rPr lang="en-US" sz="2600" i="1" dirty="0">
                <a:latin typeface="Times New Roman" panose="02020603050405020304" pitchFamily="18" charset="0"/>
                <a:cs typeface="Times New Roman" panose="02020603050405020304" pitchFamily="18" charset="0"/>
              </a:rPr>
              <a:t>If the price of X falls from Rs. 20 to Rs.10, what will be the position of price line. Show in the same graph.</a:t>
            </a:r>
          </a:p>
          <a:p>
            <a:pPr lvl="1" algn="just">
              <a:buFont typeface="Wingdings" panose="05000000000000000000" pitchFamily="2" charset="2"/>
              <a:buChar char="Ø"/>
            </a:pPr>
            <a:r>
              <a:rPr lang="en-US" sz="2600" i="1" dirty="0">
                <a:latin typeface="Times New Roman" panose="02020603050405020304" pitchFamily="18" charset="0"/>
                <a:cs typeface="Times New Roman" panose="02020603050405020304" pitchFamily="18" charset="0"/>
              </a:rPr>
              <a:t>If the price of X rises from Rs. 20 to Rs.25, what will be the position of price line. Show in the same graph.</a:t>
            </a:r>
            <a:endParaRPr lang="en-US" sz="2600" dirty="0">
              <a:latin typeface="Times New Roman" panose="02020603050405020304" pitchFamily="18" charset="0"/>
              <a:cs typeface="Times New Roman" panose="02020603050405020304" pitchFamily="18" charset="0"/>
            </a:endParaRPr>
          </a:p>
          <a:p>
            <a:pPr marL="0" indent="0" algn="just">
              <a:buNone/>
            </a:pPr>
            <a:r>
              <a:rPr lang="en-US" sz="2800" i="1" dirty="0">
                <a:latin typeface="Times New Roman" panose="02020603050405020304" pitchFamily="18" charset="0"/>
                <a:cs typeface="Times New Roman" panose="02020603050405020304" pitchFamily="18" charset="0"/>
              </a:rPr>
              <a:t>Suppose a consumer has money income of Rs. 100 and Px and </a:t>
            </a:r>
            <a:r>
              <a:rPr lang="en-US" sz="2800" i="1" dirty="0" err="1">
                <a:latin typeface="Times New Roman" panose="02020603050405020304" pitchFamily="18" charset="0"/>
                <a:cs typeface="Times New Roman" panose="02020603050405020304" pitchFamily="18" charset="0"/>
              </a:rPr>
              <a:t>Py</a:t>
            </a:r>
            <a:r>
              <a:rPr lang="en-US" sz="2800" i="1" dirty="0">
                <a:latin typeface="Times New Roman" panose="02020603050405020304" pitchFamily="18" charset="0"/>
                <a:cs typeface="Times New Roman" panose="02020603050405020304" pitchFamily="18" charset="0"/>
              </a:rPr>
              <a:t> are Rs.10 and Rs.5 respectively and he spent all his income on  X and Y.</a:t>
            </a:r>
          </a:p>
          <a:p>
            <a:pPr lvl="1" algn="just">
              <a:buFont typeface="Wingdings" panose="05000000000000000000" pitchFamily="2" charset="2"/>
              <a:buChar char="Ø"/>
            </a:pPr>
            <a:r>
              <a:rPr lang="en-US" sz="2600" i="1" dirty="0">
                <a:latin typeface="Times New Roman" panose="02020603050405020304" pitchFamily="18" charset="0"/>
                <a:cs typeface="Times New Roman" panose="02020603050405020304" pitchFamily="18" charset="0"/>
              </a:rPr>
              <a:t>Draw a price line.</a:t>
            </a:r>
          </a:p>
          <a:p>
            <a:pPr lvl="1" algn="just">
              <a:buFont typeface="Wingdings" panose="05000000000000000000" pitchFamily="2" charset="2"/>
              <a:buChar char="Ø"/>
            </a:pPr>
            <a:r>
              <a:rPr lang="en-US" sz="2600" i="1" dirty="0">
                <a:latin typeface="Times New Roman" panose="02020603050405020304" pitchFamily="18" charset="0"/>
                <a:cs typeface="Times New Roman" panose="02020603050405020304" pitchFamily="18" charset="0"/>
              </a:rPr>
              <a:t>Show in graph, if the income of the consumer increases to Rs.200</a:t>
            </a:r>
          </a:p>
          <a:p>
            <a:pPr lvl="1" algn="just">
              <a:buFont typeface="Wingdings" panose="05000000000000000000" pitchFamily="2" charset="2"/>
              <a:buChar char="Ø"/>
            </a:pPr>
            <a:r>
              <a:rPr lang="en-US" sz="2600" i="1" dirty="0">
                <a:latin typeface="Times New Roman" panose="02020603050405020304" pitchFamily="18" charset="0"/>
                <a:cs typeface="Times New Roman" panose="02020603050405020304" pitchFamily="18" charset="0"/>
              </a:rPr>
              <a:t>Also, if the income decrease by Rs.20.</a:t>
            </a:r>
            <a:endParaRPr lang="en-US" sz="2600"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endParaRPr lang="en-US"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07115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Consumer’s Equilibrium</a:t>
            </a:r>
          </a:p>
        </p:txBody>
      </p:sp>
      <p:sp>
        <p:nvSpPr>
          <p:cNvPr id="3" name="Content Placeholder 2"/>
          <p:cNvSpPr>
            <a:spLocks noGrp="1"/>
          </p:cNvSpPr>
          <p:nvPr>
            <p:ph idx="1"/>
          </p:nvPr>
        </p:nvSpPr>
        <p:spPr>
          <a:xfrm>
            <a:off x="533400" y="1447800"/>
            <a:ext cx="9677400" cy="5257800"/>
          </a:xfrm>
        </p:spPr>
        <p:txBody>
          <a:bodyPr>
            <a:normAutofit/>
          </a:bodyPr>
          <a:lstStyle/>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A consumer is said to be in equilibrium when s/he maximizes his/her utility or maximum satisfaction out of his/her given income  in a given market prices of the goods and services . </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Equilibrium is the point where consumer maximized the satisfaction by consuming two goods with given money income at given market prices. </a:t>
            </a:r>
          </a:p>
        </p:txBody>
      </p:sp>
    </p:spTree>
    <p:extLst>
      <p:ext uri="{BB962C8B-B14F-4D97-AF65-F5344CB8AC3E}">
        <p14:creationId xmlns:p14="http://schemas.microsoft.com/office/powerpoint/2010/main" val="7818175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Consumer’s Equilibrium</a:t>
            </a:r>
          </a:p>
        </p:txBody>
      </p:sp>
      <p:sp>
        <p:nvSpPr>
          <p:cNvPr id="3" name="Content Placeholder 2"/>
          <p:cNvSpPr>
            <a:spLocks noGrp="1"/>
          </p:cNvSpPr>
          <p:nvPr>
            <p:ph idx="1"/>
          </p:nvPr>
        </p:nvSpPr>
        <p:spPr>
          <a:xfrm>
            <a:off x="646111" y="1600200"/>
            <a:ext cx="10555289" cy="5105400"/>
          </a:xfrm>
        </p:spPr>
        <p:txBody>
          <a:bodyPr>
            <a:normAutofit lnSpcReduction="10000"/>
          </a:bodyPr>
          <a:lstStyle/>
          <a:p>
            <a:pPr marL="0" indent="0">
              <a:buNone/>
            </a:pPr>
            <a:r>
              <a:rPr lang="en-US" sz="2800" b="1" u="sng" dirty="0">
                <a:latin typeface="Times New Roman" panose="02020603050405020304" pitchFamily="18" charset="0"/>
                <a:cs typeface="Times New Roman" panose="02020603050405020304" pitchFamily="18" charset="0"/>
              </a:rPr>
              <a:t>Assumptions;</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Rational consumer</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Consumer has an IC map showing his scale of preferences for the various combinations of two goods. This scale of preferences remains unchanged throughout the analysis.</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Limited budget</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Prices of the goods in the market are given and constant.</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Goods are perfectly substitutable.</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Two goods for consumption </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MRS is diminishing.</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80793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Consumer’s Equilibrium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33400" y="1371600"/>
                <a:ext cx="9829800" cy="4876799"/>
              </a:xfrm>
            </p:spPr>
            <p:txBody>
              <a:bodyPr>
                <a:normAutofit lnSpcReduction="10000"/>
              </a:bodyPr>
              <a:lstStyle/>
              <a:p>
                <a:pPr marL="0" indent="0">
                  <a:buNone/>
                </a:pPr>
                <a:r>
                  <a:rPr lang="en-US" sz="2800" u="sng" dirty="0">
                    <a:latin typeface="Times New Roman" panose="02020603050405020304" pitchFamily="18" charset="0"/>
                    <a:cs typeface="Times New Roman" panose="02020603050405020304" pitchFamily="18" charset="0"/>
                  </a:rPr>
                  <a:t>Conditions</a:t>
                </a:r>
              </a:p>
              <a:p>
                <a:pPr marL="0" indent="0">
                  <a:buNone/>
                </a:pPr>
                <a:r>
                  <a:rPr lang="en-US" sz="2800" dirty="0">
                    <a:latin typeface="Times New Roman" panose="02020603050405020304" pitchFamily="18" charset="0"/>
                    <a:cs typeface="Times New Roman" panose="02020603050405020304" pitchFamily="18" charset="0"/>
                  </a:rPr>
                  <a:t>1. Necessary Condition</a:t>
                </a:r>
              </a:p>
              <a:p>
                <a:pPr marL="0" indent="0">
                  <a:buNone/>
                </a:pPr>
                <a:r>
                  <a:rPr lang="en-US" sz="2800" dirty="0">
                    <a:latin typeface="Times New Roman" panose="02020603050405020304" pitchFamily="18" charset="0"/>
                    <a:cs typeface="Times New Roman" panose="02020603050405020304" pitchFamily="18" charset="0"/>
                  </a:rPr>
                  <a:t>	The budget line should be tangent to the IC.</a:t>
                </a:r>
              </a:p>
              <a:p>
                <a:pPr marL="0" indent="0">
                  <a:buNone/>
                </a:pPr>
                <a:r>
                  <a:rPr lang="en-US" sz="2800" dirty="0">
                    <a:latin typeface="Times New Roman" panose="02020603050405020304" pitchFamily="18" charset="0"/>
                    <a:cs typeface="Times New Roman" panose="02020603050405020304" pitchFamily="18" charset="0"/>
                  </a:rPr>
                  <a:t>	</a:t>
                </a:r>
                <a:r>
                  <a:rPr lang="en-US" sz="2800" i="1" dirty="0">
                    <a:latin typeface="Times New Roman" panose="02020603050405020304" pitchFamily="18" charset="0"/>
                    <a:cs typeface="Times New Roman" panose="02020603050405020304" pitchFamily="18" charset="0"/>
                  </a:rPr>
                  <a:t>i.e. Slope of IC=Slope of budget line</a:t>
                </a:r>
              </a:p>
              <a:p>
                <a:pPr marL="0" indent="0">
                  <a:buNone/>
                </a:pPr>
                <a:r>
                  <a:rPr lang="en-US" sz="2800" dirty="0">
                    <a:latin typeface="Times New Roman" panose="02020603050405020304" pitchFamily="18" charset="0"/>
                    <a:cs typeface="Times New Roman" panose="02020603050405020304" pitchFamily="18" charset="0"/>
                  </a:rPr>
                  <a:t>			</a:t>
                </a:r>
                <a14:m>
                  <m:oMath xmlns:m="http://schemas.openxmlformats.org/officeDocument/2006/math">
                    <m:r>
                      <a:rPr lang="en-US" sz="2800" b="0" i="0" smtClean="0">
                        <a:latin typeface="Cambria Math"/>
                      </a:rPr>
                      <m:t>−</m:t>
                    </m:r>
                    <m:r>
                      <m:rPr>
                        <m:sty m:val="p"/>
                      </m:rPr>
                      <a:rPr lang="en-US" sz="2800" b="0" i="0" smtClean="0">
                        <a:latin typeface="Cambria Math"/>
                      </a:rPr>
                      <m:t>MRSxy</m:t>
                    </m:r>
                    <m:r>
                      <a:rPr lang="en-US" sz="2800" b="0" i="0" smtClean="0">
                        <a:latin typeface="Cambria Math"/>
                      </a:rPr>
                      <m:t>=−</m:t>
                    </m:r>
                    <m:f>
                      <m:fPr>
                        <m:ctrlPr>
                          <a:rPr lang="en-US" sz="2800" i="1" smtClean="0">
                            <a:latin typeface="Cambria Math" panose="02040503050406030204" pitchFamily="18" charset="0"/>
                          </a:rPr>
                        </m:ctrlPr>
                      </m:fPr>
                      <m:num>
                        <m:r>
                          <a:rPr lang="en-US" sz="2800" b="0" i="1" smtClean="0">
                            <a:latin typeface="Cambria Math"/>
                          </a:rPr>
                          <m:t>𝑃𝑥</m:t>
                        </m:r>
                      </m:num>
                      <m:den>
                        <m:r>
                          <a:rPr lang="en-US" sz="2800" b="0" i="1" smtClean="0">
                            <a:latin typeface="Cambria Math"/>
                          </a:rPr>
                          <m:t>𝑃𝑦</m:t>
                        </m:r>
                      </m:den>
                    </m:f>
                  </m:oMath>
                </a14:m>
                <a:r>
                  <a:rPr lang="en-US" sz="2800" dirty="0">
                    <a:latin typeface="Times New Roman" panose="02020603050405020304" pitchFamily="18" charset="0"/>
                    <a:cs typeface="Times New Roman" panose="02020603050405020304" pitchFamily="18" charset="0"/>
                  </a:rPr>
                  <a:t>		</a:t>
                </a:r>
              </a:p>
              <a:p>
                <a:pPr marL="0" indent="0">
                  <a:buNone/>
                </a:pPr>
                <a:r>
                  <a:rPr lang="en-US" sz="2800" dirty="0"/>
                  <a:t>				</a:t>
                </a:r>
                <a14:m>
                  <m:oMath xmlns:m="http://schemas.openxmlformats.org/officeDocument/2006/math">
                    <m:r>
                      <m:rPr>
                        <m:sty m:val="p"/>
                      </m:rPr>
                      <a:rPr lang="en-US" sz="2800">
                        <a:latin typeface="Cambria Math"/>
                      </a:rPr>
                      <m:t>MRSxy</m:t>
                    </m:r>
                    <m:r>
                      <a:rPr lang="en-US" sz="2800">
                        <a:latin typeface="Cambria Math"/>
                      </a:rPr>
                      <m:t>=</m:t>
                    </m:r>
                    <m:f>
                      <m:fPr>
                        <m:ctrlPr>
                          <a:rPr lang="en-US" sz="2800" i="1">
                            <a:latin typeface="Cambria Math" panose="02040503050406030204" pitchFamily="18" charset="0"/>
                          </a:rPr>
                        </m:ctrlPr>
                      </m:fPr>
                      <m:num>
                        <m:r>
                          <a:rPr lang="en-US" sz="2800" i="1">
                            <a:latin typeface="Cambria Math"/>
                          </a:rPr>
                          <m:t>𝑃𝑥</m:t>
                        </m:r>
                      </m:num>
                      <m:den>
                        <m:r>
                          <a:rPr lang="en-US" sz="2800" i="1">
                            <a:latin typeface="Cambria Math"/>
                          </a:rPr>
                          <m:t>𝑃𝑦</m:t>
                        </m:r>
                      </m:den>
                    </m:f>
                  </m:oMath>
                </a14:m>
                <a:r>
                  <a:rPr lang="en-US" sz="2800" dirty="0">
                    <a:latin typeface="Times New Roman" panose="02020603050405020304" pitchFamily="18" charset="0"/>
                    <a:cs typeface="Times New Roman" panose="02020603050405020304" pitchFamily="18" charset="0"/>
                  </a:rPr>
                  <a:t>	</a:t>
                </a:r>
              </a:p>
              <a:p>
                <a:pPr marL="0" indent="0">
                  <a:buNone/>
                </a:pPr>
                <a:r>
                  <a:rPr lang="en-US" sz="2800" dirty="0">
                    <a:latin typeface="Times New Roman" panose="02020603050405020304" pitchFamily="18" charset="0"/>
                    <a:cs typeface="Times New Roman" panose="02020603050405020304" pitchFamily="18" charset="0"/>
                  </a:rPr>
                  <a:t>2. Sufficient Condition</a:t>
                </a:r>
              </a:p>
              <a:p>
                <a:pPr marL="0" indent="0">
                  <a:buNone/>
                </a:pPr>
                <a:r>
                  <a:rPr lang="en-US" sz="2800" dirty="0">
                    <a:latin typeface="Times New Roman" panose="02020603050405020304" pitchFamily="18" charset="0"/>
                    <a:cs typeface="Times New Roman" panose="02020603050405020304" pitchFamily="18" charset="0"/>
                  </a:rPr>
                  <a:t>	IC must be convex to origin.</a:t>
                </a:r>
              </a:p>
              <a:p>
                <a:pPr marL="0" indent="0">
                  <a:buNone/>
                </a:pPr>
                <a:r>
                  <a:rPr lang="en-US" dirty="0">
                    <a:latin typeface="Times New Roman" panose="02020603050405020304" pitchFamily="18" charset="0"/>
                    <a:cs typeface="Times New Roman" panose="02020603050405020304" pitchFamily="18" charset="0"/>
                  </a:rPr>
                  <a:t>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33400" y="1371600"/>
                <a:ext cx="9829800" cy="4876799"/>
              </a:xfrm>
              <a:blipFill>
                <a:blip r:embed="rId2"/>
                <a:stretch>
                  <a:fillRect l="-1303" t="-212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Content Placeholder 2">
                <a:extLst>
                  <a:ext uri="{FF2B5EF4-FFF2-40B4-BE49-F238E27FC236}">
                    <a16:creationId xmlns:a16="http://schemas.microsoft.com/office/drawing/2014/main" id="{F0D91C0E-D9D0-440B-A711-999181577398}"/>
                  </a:ext>
                </a:extLst>
              </p:cNvPr>
              <p:cNvSpPr txBox="1">
                <a:spLocks/>
              </p:cNvSpPr>
              <p:nvPr/>
            </p:nvSpPr>
            <p:spPr>
              <a:xfrm>
                <a:off x="7772400" y="1219201"/>
                <a:ext cx="4317578" cy="518608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r>
                  <a:rPr lang="en-US" sz="2400" u="sng" dirty="0">
                    <a:latin typeface="Times New Roman" panose="02020603050405020304" pitchFamily="18" charset="0"/>
                    <a:cs typeface="Times New Roman" panose="02020603050405020304" pitchFamily="18" charset="0"/>
                  </a:rPr>
                  <a:t>Working notes</a:t>
                </a:r>
                <a:endParaRPr lang="en-US" sz="2400" dirty="0">
                  <a:latin typeface="Times New Roman" panose="02020603050405020304" pitchFamily="18" charset="0"/>
                  <a:cs typeface="Times New Roman" panose="02020603050405020304" pitchFamily="18" charset="0"/>
                </a:endParaRPr>
              </a:p>
              <a:p>
                <a:pPr marL="0" indent="0" algn="ctr">
                  <a:buFont typeface="Wingdings 3" charset="2"/>
                  <a:buNone/>
                </a:pP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i.e. Slope of IC=Slope of budget line</a:t>
                </a:r>
              </a:p>
              <a:p>
                <a:pPr marL="0" indent="0" algn="ctr">
                  <a:buFont typeface="Wingdings 3" charset="2"/>
                  <a:buNone/>
                </a:pPr>
                <a:r>
                  <a:rPr lang="en-US" sz="2400" dirty="0">
                    <a:latin typeface="Times New Roman" panose="02020603050405020304" pitchFamily="18" charset="0"/>
                    <a:cs typeface="Times New Roman" panose="02020603050405020304" pitchFamily="18" charset="0"/>
                  </a:rPr>
                  <a:t>		</a:t>
                </a:r>
                <a14:m>
                  <m:oMath xmlns:m="http://schemas.openxmlformats.org/officeDocument/2006/math">
                    <m:r>
                      <a:rPr lang="en-US" sz="2400" smtClean="0">
                        <a:latin typeface="Cambria Math"/>
                      </a:rPr>
                      <m:t>−</m:t>
                    </m:r>
                    <m:r>
                      <m:rPr>
                        <m:sty m:val="p"/>
                      </m:rPr>
                      <a:rPr lang="en-US" sz="2400" smtClean="0">
                        <a:latin typeface="Cambria Math"/>
                      </a:rPr>
                      <m:t>MRSxy</m:t>
                    </m:r>
                    <m:r>
                      <a:rPr lang="en-US" sz="2400" smtClean="0">
                        <a:latin typeface="Cambria Math"/>
                      </a:rPr>
                      <m:t>=−</m:t>
                    </m:r>
                    <m:f>
                      <m:fPr>
                        <m:ctrlPr>
                          <a:rPr lang="en-US" sz="2400" i="1" smtClean="0">
                            <a:latin typeface="Cambria Math" panose="02040503050406030204" pitchFamily="18" charset="0"/>
                          </a:rPr>
                        </m:ctrlPr>
                      </m:fPr>
                      <m:num>
                        <m:r>
                          <a:rPr lang="en-US" sz="2400" i="1" smtClean="0">
                            <a:latin typeface="Cambria Math"/>
                          </a:rPr>
                          <m:t>𝑃𝑥</m:t>
                        </m:r>
                      </m:num>
                      <m:den>
                        <m:r>
                          <a:rPr lang="en-US" sz="2400" i="1" smtClean="0">
                            <a:latin typeface="Cambria Math"/>
                          </a:rPr>
                          <m:t>𝑃𝑦</m:t>
                        </m:r>
                      </m:den>
                    </m:f>
                  </m:oMath>
                </a14:m>
                <a:endParaRPr lang="en-US" sz="2400" dirty="0">
                  <a:latin typeface="Times New Roman" panose="02020603050405020304" pitchFamily="18" charset="0"/>
                  <a:cs typeface="Times New Roman" panose="02020603050405020304" pitchFamily="18" charset="0"/>
                </a:endParaRPr>
              </a:p>
              <a:p>
                <a:pPr marL="0" indent="0" algn="ctr">
                  <a:buFont typeface="Wingdings 3" charset="2"/>
                  <a:buNone/>
                </a:pPr>
                <a:r>
                  <a:rPr lang="en-US" sz="2400" dirty="0"/>
                  <a:t>			</a:t>
                </a:r>
                <a14:m>
                  <m:oMath xmlns:m="http://schemas.openxmlformats.org/officeDocument/2006/math">
                    <m:r>
                      <m:rPr>
                        <m:sty m:val="p"/>
                      </m:rPr>
                      <a:rPr lang="en-US" sz="2400">
                        <a:latin typeface="Cambria Math"/>
                      </a:rPr>
                      <m:t>MRSxy</m:t>
                    </m:r>
                    <m:r>
                      <a:rPr lang="en-US" sz="2400">
                        <a:latin typeface="Cambria Math"/>
                      </a:rPr>
                      <m:t>=</m:t>
                    </m:r>
                    <m:f>
                      <m:fPr>
                        <m:ctrlPr>
                          <a:rPr lang="en-US" sz="2400" i="1">
                            <a:latin typeface="Cambria Math" panose="02040503050406030204" pitchFamily="18" charset="0"/>
                          </a:rPr>
                        </m:ctrlPr>
                      </m:fPr>
                      <m:num>
                        <m:r>
                          <a:rPr lang="en-US" sz="2400" i="1">
                            <a:latin typeface="Cambria Math"/>
                          </a:rPr>
                          <m:t>𝑃𝑥</m:t>
                        </m:r>
                      </m:num>
                      <m:den>
                        <m:r>
                          <a:rPr lang="en-US" sz="2400" i="1">
                            <a:latin typeface="Cambria Math"/>
                          </a:rPr>
                          <m:t>𝑃𝑦</m:t>
                        </m:r>
                      </m:den>
                    </m:f>
                  </m:oMath>
                </a14:m>
                <a:endParaRPr lang="en-US" sz="2400" dirty="0">
                  <a:latin typeface="Times New Roman" panose="02020603050405020304" pitchFamily="18" charset="0"/>
                  <a:cs typeface="Times New Roman" panose="02020603050405020304" pitchFamily="18" charset="0"/>
                </a:endParaRPr>
              </a:p>
              <a:p>
                <a:pPr marL="0" indent="0" algn="ctr">
                  <a:buNone/>
                </a:pPr>
                <a:r>
                  <a:rPr lang="en-US" sz="2400" dirty="0">
                    <a:latin typeface="Times New Roman" panose="02020603050405020304" pitchFamily="18" charset="0"/>
                    <a:cs typeface="Times New Roman" panose="02020603050405020304" pitchFamily="18" charset="0"/>
                  </a:rPr>
                  <a:t>			</a:t>
                </a:r>
                <a:r>
                  <a:rPr lang="en-US" sz="2400" dirty="0"/>
                  <a:t> </a:t>
                </a:r>
                <a14:m>
                  <m:oMath xmlns:m="http://schemas.openxmlformats.org/officeDocument/2006/math">
                    <m:f>
                      <m:fPr>
                        <m:ctrlPr>
                          <a:rPr lang="en-US" sz="2400" i="1">
                            <a:latin typeface="Cambria Math" panose="02040503050406030204" pitchFamily="18" charset="0"/>
                          </a:rPr>
                        </m:ctrlPr>
                      </m:fPr>
                      <m:num>
                        <m:r>
                          <a:rPr lang="en-US" sz="2400" b="0" i="1" smtClean="0">
                            <a:latin typeface="Cambria Math" panose="02040503050406030204" pitchFamily="18" charset="0"/>
                          </a:rPr>
                          <m:t>𝑀𝑈</m:t>
                        </m:r>
                        <m:r>
                          <a:rPr lang="en-US" sz="2400" i="1">
                            <a:latin typeface="Cambria Math"/>
                          </a:rPr>
                          <m:t>𝑥</m:t>
                        </m:r>
                      </m:num>
                      <m:den>
                        <m:r>
                          <a:rPr lang="en-US" sz="2400" b="0" i="1" smtClean="0">
                            <a:latin typeface="Cambria Math" panose="02040503050406030204" pitchFamily="18" charset="0"/>
                          </a:rPr>
                          <m:t>𝑀𝑈</m:t>
                        </m:r>
                        <m:r>
                          <a:rPr lang="en-US" sz="2400" i="1">
                            <a:latin typeface="Cambria Math"/>
                          </a:rPr>
                          <m:t>𝑦</m:t>
                        </m:r>
                      </m:den>
                    </m:f>
                    <m:r>
                      <a:rPr lang="en-US" sz="2400" b="0" i="1" smtClean="0">
                        <a:latin typeface="Cambria Math" panose="02040503050406030204" pitchFamily="18" charset="0"/>
                      </a:rPr>
                      <m:t>=</m:t>
                    </m:r>
                    <m:f>
                      <m:fPr>
                        <m:ctrlPr>
                          <a:rPr lang="en-US" sz="2400" i="1">
                            <a:latin typeface="Cambria Math" panose="02040503050406030204" pitchFamily="18" charset="0"/>
                          </a:rPr>
                        </m:ctrlPr>
                      </m:fPr>
                      <m:num>
                        <m:r>
                          <a:rPr lang="en-US" sz="2400" i="1">
                            <a:latin typeface="Cambria Math"/>
                          </a:rPr>
                          <m:t>𝑃𝑥</m:t>
                        </m:r>
                      </m:num>
                      <m:den>
                        <m:r>
                          <a:rPr lang="en-US" sz="2400" i="1">
                            <a:latin typeface="Cambria Math"/>
                          </a:rPr>
                          <m:t>𝑃𝑦</m:t>
                        </m:r>
                      </m:den>
                    </m:f>
                  </m:oMath>
                </a14:m>
                <a:r>
                  <a:rPr lang="en-US" sz="2400" dirty="0">
                    <a:latin typeface="Times New Roman" panose="02020603050405020304" pitchFamily="18" charset="0"/>
                    <a:cs typeface="Times New Roman" panose="02020603050405020304" pitchFamily="18" charset="0"/>
                  </a:rPr>
                  <a:t>	</a:t>
                </a:r>
              </a:p>
              <a:p>
                <a:pPr marL="0" indent="0" algn="ctr">
                  <a:buNone/>
                </a:pPr>
                <a:r>
                  <a:rPr lang="en-US" sz="2400" dirty="0">
                    <a:latin typeface="Times New Roman" panose="02020603050405020304" pitchFamily="18" charset="0"/>
                    <a:cs typeface="Times New Roman" panose="02020603050405020304" pitchFamily="18" charset="0"/>
                  </a:rPr>
                  <a:t>			</a:t>
                </a:r>
                <a:r>
                  <a:rPr lang="en-US" sz="2400" dirty="0"/>
                  <a:t> </a:t>
                </a:r>
                <a14:m>
                  <m:oMath xmlns:m="http://schemas.openxmlformats.org/officeDocument/2006/math">
                    <m:f>
                      <m:fPr>
                        <m:ctrlPr>
                          <a:rPr lang="en-US" sz="2400" i="1">
                            <a:latin typeface="Cambria Math" panose="02040503050406030204" pitchFamily="18" charset="0"/>
                          </a:rPr>
                        </m:ctrlPr>
                      </m:fPr>
                      <m:num>
                        <m:r>
                          <a:rPr lang="en-US" sz="2400" b="0" i="1" smtClean="0">
                            <a:latin typeface="Cambria Math" panose="02040503050406030204" pitchFamily="18" charset="0"/>
                          </a:rPr>
                          <m:t>𝑀𝑈</m:t>
                        </m:r>
                        <m:r>
                          <a:rPr lang="en-US" sz="2400" i="1">
                            <a:latin typeface="Cambria Math"/>
                          </a:rPr>
                          <m:t>𝑥</m:t>
                        </m:r>
                      </m:num>
                      <m:den>
                        <m:r>
                          <a:rPr lang="en-US" sz="2400" i="1">
                            <a:latin typeface="Cambria Math"/>
                          </a:rPr>
                          <m:t>𝑃𝑥</m:t>
                        </m:r>
                      </m:den>
                    </m:f>
                    <m:r>
                      <a:rPr lang="en-US" sz="2400" b="0" i="1" smtClean="0">
                        <a:latin typeface="Cambria Math" panose="02040503050406030204" pitchFamily="18" charset="0"/>
                      </a:rPr>
                      <m:t>=</m:t>
                    </m:r>
                    <m:f>
                      <m:fPr>
                        <m:ctrlPr>
                          <a:rPr lang="en-US" sz="2400" i="1">
                            <a:latin typeface="Cambria Math" panose="02040503050406030204" pitchFamily="18" charset="0"/>
                          </a:rPr>
                        </m:ctrlPr>
                      </m:fPr>
                      <m:num>
                        <m:r>
                          <a:rPr lang="en-US" sz="2400" i="1">
                            <a:latin typeface="Cambria Math" panose="02040503050406030204" pitchFamily="18" charset="0"/>
                          </a:rPr>
                          <m:t>𝑀𝑈</m:t>
                        </m:r>
                        <m:r>
                          <a:rPr lang="en-US" sz="2400" i="1">
                            <a:latin typeface="Cambria Math"/>
                          </a:rPr>
                          <m:t>𝑦</m:t>
                        </m:r>
                      </m:num>
                      <m:den>
                        <m:r>
                          <a:rPr lang="en-US" sz="2400" i="1">
                            <a:latin typeface="Cambria Math"/>
                          </a:rPr>
                          <m:t>𝑃𝑦</m:t>
                        </m:r>
                      </m:den>
                    </m:f>
                  </m:oMath>
                </a14:m>
                <a:endParaRPr lang="en-US" sz="2400" dirty="0">
                  <a:latin typeface="Times New Roman" panose="02020603050405020304" pitchFamily="18" charset="0"/>
                  <a:cs typeface="Times New Roman" panose="02020603050405020304" pitchFamily="18" charset="0"/>
                </a:endParaRPr>
              </a:p>
              <a:p>
                <a:pPr marL="0" indent="0" algn="ctr">
                  <a:buNone/>
                </a:pPr>
                <a:r>
                  <a:rPr lang="en-US" sz="2400" dirty="0">
                    <a:latin typeface="Times New Roman" panose="02020603050405020304" pitchFamily="18" charset="0"/>
                    <a:cs typeface="Times New Roman" panose="02020603050405020304" pitchFamily="18" charset="0"/>
                  </a:rPr>
                  <a:t>Same as Cardinal utility approach</a:t>
                </a:r>
              </a:p>
            </p:txBody>
          </p:sp>
        </mc:Choice>
        <mc:Fallback xmlns="">
          <p:sp>
            <p:nvSpPr>
              <p:cNvPr id="4" name="Content Placeholder 2">
                <a:extLst>
                  <a:ext uri="{FF2B5EF4-FFF2-40B4-BE49-F238E27FC236}">
                    <a16:creationId xmlns:a16="http://schemas.microsoft.com/office/drawing/2014/main" id="{F0D91C0E-D9D0-440B-A711-999181577398}"/>
                  </a:ext>
                </a:extLst>
              </p:cNvPr>
              <p:cNvSpPr txBox="1">
                <a:spLocks noRot="1" noChangeAspect="1" noMove="1" noResize="1" noEditPoints="1" noAdjustHandles="1" noChangeArrowheads="1" noChangeShapeType="1" noTextEdit="1"/>
              </p:cNvSpPr>
              <p:nvPr/>
            </p:nvSpPr>
            <p:spPr>
              <a:xfrm>
                <a:off x="7772400" y="1219201"/>
                <a:ext cx="4317578" cy="5186082"/>
              </a:xfrm>
              <a:prstGeom prst="rect">
                <a:avLst/>
              </a:prstGeom>
              <a:blipFill>
                <a:blip r:embed="rId3"/>
                <a:stretch>
                  <a:fillRect l="-1977" t="-940" r="-2119"/>
                </a:stretch>
              </a:blipFill>
            </p:spPr>
            <p:txBody>
              <a:bodyPr/>
              <a:lstStyle/>
              <a:p>
                <a:r>
                  <a:rPr lang="en-US">
                    <a:noFill/>
                  </a:rPr>
                  <a:t> </a:t>
                </a:r>
              </a:p>
            </p:txBody>
          </p:sp>
        </mc:Fallback>
      </mc:AlternateContent>
    </p:spTree>
    <p:extLst>
      <p:ext uri="{BB962C8B-B14F-4D97-AF65-F5344CB8AC3E}">
        <p14:creationId xmlns:p14="http://schemas.microsoft.com/office/powerpoint/2010/main" val="41868975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33400" y="304800"/>
                <a:ext cx="6400800" cy="6324601"/>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Point E is the equilibrium point which fulfill all the required conditions where </a:t>
                </a:r>
                <a:r>
                  <a:rPr lang="en-US" sz="2800" b="1" dirty="0">
                    <a:latin typeface="Times New Roman" panose="02020603050405020304" pitchFamily="18" charset="0"/>
                    <a:cs typeface="Times New Roman" panose="02020603050405020304" pitchFamily="18" charset="0"/>
                  </a:rPr>
                  <a:t>AB</a:t>
                </a:r>
                <a:r>
                  <a:rPr lang="en-US" sz="2800" dirty="0">
                    <a:latin typeface="Times New Roman" panose="02020603050405020304" pitchFamily="18" charset="0"/>
                    <a:cs typeface="Times New Roman" panose="02020603050405020304" pitchFamily="18" charset="0"/>
                  </a:rPr>
                  <a:t> budget line is tangent to </a:t>
                </a:r>
                <a:r>
                  <a:rPr lang="en-US" sz="2800" b="1" dirty="0">
                    <a:latin typeface="Times New Roman" panose="02020603050405020304" pitchFamily="18" charset="0"/>
                    <a:cs typeface="Times New Roman" panose="02020603050405020304" pitchFamily="18" charset="0"/>
                  </a:rPr>
                  <a:t>IC2</a:t>
                </a:r>
                <a:r>
                  <a:rPr lang="en-US" sz="2800"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At point E,</a:t>
                </a:r>
              </a:p>
              <a:p>
                <a:pPr lvl="1"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Slope of Budget line=Slope of </a:t>
                </a:r>
                <a:r>
                  <a:rPr lang="en-US" sz="2800" b="1" dirty="0">
                    <a:latin typeface="Times New Roman" panose="02020603050405020304" pitchFamily="18" charset="0"/>
                    <a:cs typeface="Times New Roman" panose="02020603050405020304" pitchFamily="18" charset="0"/>
                  </a:rPr>
                  <a:t>IC=</a:t>
                </a:r>
                <a14:m>
                  <m:oMath xmlns:m="http://schemas.openxmlformats.org/officeDocument/2006/math">
                    <m:f>
                      <m:fPr>
                        <m:ctrlPr>
                          <a:rPr lang="en-US" sz="2800" b="1" i="1">
                            <a:latin typeface="Cambria Math" panose="02040503050406030204" pitchFamily="18" charset="0"/>
                          </a:rPr>
                        </m:ctrlPr>
                      </m:fPr>
                      <m:num>
                        <m:r>
                          <a:rPr lang="en-US" sz="2800" b="1" i="1">
                            <a:latin typeface="Cambria Math"/>
                          </a:rPr>
                          <m:t>𝑶𝒀</m:t>
                        </m:r>
                        <m:r>
                          <a:rPr lang="en-US" sz="2800" b="1" i="1">
                            <a:latin typeface="Cambria Math"/>
                          </a:rPr>
                          <m:t>𝟏</m:t>
                        </m:r>
                      </m:num>
                      <m:den>
                        <m:r>
                          <a:rPr lang="en-US" sz="2800" b="1" i="1">
                            <a:latin typeface="Cambria Math"/>
                          </a:rPr>
                          <m:t>𝑶𝑿</m:t>
                        </m:r>
                        <m:r>
                          <a:rPr lang="en-US" sz="2800" b="1" i="1">
                            <a:latin typeface="Cambria Math"/>
                          </a:rPr>
                          <m:t>𝟏</m:t>
                        </m:r>
                      </m:den>
                    </m:f>
                  </m:oMath>
                </a14:m>
                <a:endParaRPr lang="en-US" sz="2800" b="1"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sz="2800" b="1" dirty="0">
                    <a:latin typeface="Times New Roman" panose="02020603050405020304" pitchFamily="18" charset="0"/>
                    <a:cs typeface="Times New Roman" panose="02020603050405020304" pitchFamily="18" charset="0"/>
                  </a:rPr>
                  <a:t>IC2</a:t>
                </a:r>
                <a:r>
                  <a:rPr lang="en-US" sz="2800" dirty="0">
                    <a:latin typeface="Times New Roman" panose="02020603050405020304" pitchFamily="18" charset="0"/>
                    <a:cs typeface="Times New Roman" panose="02020603050405020304" pitchFamily="18" charset="0"/>
                  </a:rPr>
                  <a:t> is convex to origin as well.</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Any point Below E gives low level of satisfaction where above is no attainable because of limited budget.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33400" y="304800"/>
                <a:ext cx="6400800" cy="6324601"/>
              </a:xfrm>
              <a:blipFill>
                <a:blip r:embed="rId2"/>
                <a:stretch>
                  <a:fillRect l="-1143" t="-963" r="-1905"/>
                </a:stretch>
              </a:blipFill>
            </p:spPr>
            <p:txBody>
              <a:bodyPr/>
              <a:lstStyle/>
              <a:p>
                <a:r>
                  <a:rPr lang="en-US">
                    <a:noFill/>
                  </a:rPr>
                  <a:t> </a:t>
                </a:r>
              </a:p>
            </p:txBody>
          </p:sp>
        </mc:Fallback>
      </mc:AlternateContent>
      <p:pic>
        <p:nvPicPr>
          <p:cNvPr id="4"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948" r="5651" b="5117"/>
          <a:stretch/>
        </p:blipFill>
        <p:spPr bwMode="auto">
          <a:xfrm>
            <a:off x="7086600" y="1428750"/>
            <a:ext cx="4927598" cy="36956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2"/>
          <p:cNvSpPr txBox="1">
            <a:spLocks/>
          </p:cNvSpPr>
          <p:nvPr/>
        </p:nvSpPr>
        <p:spPr>
          <a:xfrm>
            <a:off x="6075218" y="213518"/>
            <a:ext cx="4267200" cy="306308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8393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17089" cy="995082"/>
          </a:xfrm>
        </p:spPr>
        <p:txBody>
          <a:bodyPr/>
          <a:lstStyle/>
          <a:p>
            <a:pPr algn="ctr"/>
            <a:r>
              <a:rPr lang="en-US" b="1" dirty="0">
                <a:latin typeface="Times New Roman" panose="02020603050405020304" pitchFamily="18" charset="0"/>
                <a:cs typeface="Times New Roman" panose="02020603050405020304" pitchFamily="18" charset="0"/>
              </a:rPr>
              <a:t>Concept of UTILITY</a:t>
            </a:r>
          </a:p>
        </p:txBody>
      </p:sp>
      <p:sp>
        <p:nvSpPr>
          <p:cNvPr id="3" name="Content Placeholder 2"/>
          <p:cNvSpPr>
            <a:spLocks noGrp="1"/>
          </p:cNvSpPr>
          <p:nvPr>
            <p:ph idx="1"/>
          </p:nvPr>
        </p:nvSpPr>
        <p:spPr>
          <a:xfrm>
            <a:off x="646111" y="1295400"/>
            <a:ext cx="9869489" cy="1981200"/>
          </a:xfrm>
          <a:ln w="38100">
            <a:noFill/>
          </a:ln>
        </p:spPr>
        <p:txBody>
          <a:bodyPr>
            <a:noAutofit/>
          </a:bodyPr>
          <a:lstStyle/>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Usefulness.</a:t>
            </a:r>
          </a:p>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Want satisfying power of goods.</a:t>
            </a:r>
          </a:p>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May differ from person to person.</a:t>
            </a:r>
          </a:p>
        </p:txBody>
      </p:sp>
    </p:spTree>
    <p:extLst>
      <p:ext uri="{BB962C8B-B14F-4D97-AF65-F5344CB8AC3E}">
        <p14:creationId xmlns:p14="http://schemas.microsoft.com/office/powerpoint/2010/main" val="8045730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4290534"/>
            <a:ext cx="11430000" cy="2388633"/>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Why does consumer not attain equilibrium at higher IC </a:t>
            </a:r>
            <a:r>
              <a:rPr lang="en-US" sz="2800" dirty="0" err="1">
                <a:latin typeface="Times New Roman" panose="02020603050405020304" pitchFamily="18" charset="0"/>
                <a:cs typeface="Times New Roman" panose="02020603050405020304" pitchFamily="18" charset="0"/>
              </a:rPr>
              <a:t>i.e</a:t>
            </a:r>
            <a:r>
              <a:rPr lang="en-US" sz="2800" dirty="0">
                <a:latin typeface="Times New Roman" panose="02020603050405020304" pitchFamily="18" charset="0"/>
                <a:cs typeface="Times New Roman" panose="02020603050405020304" pitchFamily="18" charset="0"/>
              </a:rPr>
              <a:t> IC3? </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Why does consumer not attain equilibrium at lower IC </a:t>
            </a:r>
            <a:r>
              <a:rPr lang="en-US" sz="2800" dirty="0" err="1">
                <a:latin typeface="Times New Roman" panose="02020603050405020304" pitchFamily="18" charset="0"/>
                <a:cs typeface="Times New Roman" panose="02020603050405020304" pitchFamily="18" charset="0"/>
              </a:rPr>
              <a:t>i.e</a:t>
            </a:r>
            <a:r>
              <a:rPr lang="en-US" sz="2800" dirty="0">
                <a:latin typeface="Times New Roman" panose="02020603050405020304" pitchFamily="18" charset="0"/>
                <a:cs typeface="Times New Roman" panose="02020603050405020304" pitchFamily="18" charset="0"/>
              </a:rPr>
              <a:t> IC1?</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Why does consumer not attain equilibrium at intersect points between IC1 and AB budget  line?</a:t>
            </a:r>
          </a:p>
        </p:txBody>
      </p:sp>
      <p:pic>
        <p:nvPicPr>
          <p:cNvPr id="4"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948" r="5651" b="5117"/>
          <a:stretch/>
        </p:blipFill>
        <p:spPr bwMode="auto">
          <a:xfrm>
            <a:off x="3197544" y="178833"/>
            <a:ext cx="5111111" cy="383333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88172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latin typeface="Times New Roman" panose="02020603050405020304" pitchFamily="18" charset="0"/>
                <a:cs typeface="Times New Roman" panose="02020603050405020304" pitchFamily="18" charset="0"/>
              </a:rPr>
              <a:t>Income Effect(IE) on Equilibrium</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46111" y="1295400"/>
            <a:ext cx="10402889" cy="53340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Under </a:t>
            </a:r>
            <a:r>
              <a:rPr lang="en-US" sz="2800" b="1" i="1" dirty="0">
                <a:latin typeface="Times New Roman" panose="02020603050405020304" pitchFamily="18" charset="0"/>
                <a:cs typeface="Times New Roman" panose="02020603050405020304" pitchFamily="18" charset="0"/>
              </a:rPr>
              <a:t>ceteris paribus</a:t>
            </a:r>
            <a:r>
              <a:rPr lang="en-US" sz="2800" dirty="0">
                <a:latin typeface="Times New Roman" panose="02020603050405020304" pitchFamily="18" charset="0"/>
                <a:cs typeface="Times New Roman" panose="02020603050405020304" pitchFamily="18" charset="0"/>
              </a:rPr>
              <a:t>, the Income effect explains how the consumer reacts to changes in the income of the consumer.</a:t>
            </a:r>
          </a:p>
          <a:p>
            <a:pPr algn="just">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If the income increases, the budget line shifts upward where the consumer will attain equilibrium at higher IC.</a:t>
            </a:r>
          </a:p>
          <a:p>
            <a:pPr algn="just">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If the income decreases, the budget line shifts downward where the consumer will attain equilibrium at lower IC.</a:t>
            </a:r>
          </a:p>
          <a:p>
            <a:pPr algn="just">
              <a:buFont typeface="Wingdings" panose="05000000000000000000" pitchFamily="2" charset="2"/>
              <a:buChar char="Ø"/>
            </a:pPr>
            <a:r>
              <a:rPr lang="en-US" sz="2800" b="1" dirty="0">
                <a:latin typeface="Times New Roman" panose="02020603050405020304" pitchFamily="18" charset="0"/>
                <a:cs typeface="Times New Roman" panose="02020603050405020304" pitchFamily="18" charset="0"/>
              </a:rPr>
              <a:t> The Income Consumption Curve (ICC) </a:t>
            </a:r>
            <a:r>
              <a:rPr lang="en-US" sz="2800" dirty="0">
                <a:latin typeface="Times New Roman" panose="02020603050405020304" pitchFamily="18" charset="0"/>
                <a:cs typeface="Times New Roman" panose="02020603050405020304" pitchFamily="18" charset="0"/>
              </a:rPr>
              <a:t>is a curve relating to the balance point caused by the income change of consumers. It is obtained by joining the various equilibrium points.</a:t>
            </a:r>
          </a:p>
          <a:p>
            <a:pPr marL="0" indent="0" algn="just">
              <a:buNone/>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82373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latin typeface="Times New Roman" panose="02020603050405020304" pitchFamily="18" charset="0"/>
                <a:cs typeface="Times New Roman" panose="02020603050405020304" pitchFamily="18" charset="0"/>
              </a:rPr>
              <a:t>Positive Income Effect</a:t>
            </a:r>
          </a:p>
        </p:txBody>
      </p:sp>
      <p:sp>
        <p:nvSpPr>
          <p:cNvPr id="3" name="Content Placeholder 2"/>
          <p:cNvSpPr>
            <a:spLocks noGrp="1"/>
          </p:cNvSpPr>
          <p:nvPr>
            <p:ph idx="1"/>
          </p:nvPr>
        </p:nvSpPr>
        <p:spPr>
          <a:xfrm>
            <a:off x="646111" y="1431925"/>
            <a:ext cx="10402889" cy="52578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Income Effect on </a:t>
            </a:r>
            <a:r>
              <a:rPr lang="en-US" sz="2800" b="1" i="1" u="sng" dirty="0">
                <a:latin typeface="Times New Roman" panose="02020603050405020304" pitchFamily="18" charset="0"/>
                <a:cs typeface="Times New Roman" panose="02020603050405020304" pitchFamily="18" charset="0"/>
              </a:rPr>
              <a:t>Normal Goods/Substitutable</a:t>
            </a:r>
            <a:r>
              <a:rPr lang="en-US" sz="2800"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Income effect for a good is said to be positive when with the increase in income of the consumer, his consumption of the goods also increases and vice-versa.</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ICC is the locus of equilibrium points at different levels of income showing various consumption levels.</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ICC in this case is upward sloping which reflects the income effect in normal goods.</a:t>
            </a:r>
          </a:p>
        </p:txBody>
      </p:sp>
    </p:spTree>
    <p:extLst>
      <p:ext uri="{BB962C8B-B14F-4D97-AF65-F5344CB8AC3E}">
        <p14:creationId xmlns:p14="http://schemas.microsoft.com/office/powerpoint/2010/main" val="35126831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71005"/>
            <a:ext cx="8661718" cy="65583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785634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latin typeface="Times New Roman" panose="02020603050405020304" pitchFamily="18" charset="0"/>
                <a:cs typeface="Times New Roman" panose="02020603050405020304" pitchFamily="18" charset="0"/>
              </a:rPr>
              <a:t>Negative Income Effect</a:t>
            </a:r>
            <a:endParaRPr lang="en-US" dirty="0">
              <a:latin typeface="Times New Roman" panose="02020603050405020304" pitchFamily="18" charset="0"/>
              <a:cs typeface="Times New Roman" panose="02020603050405020304" pitchFamily="18" charset="0"/>
            </a:endParaRPr>
          </a:p>
        </p:txBody>
      </p:sp>
      <p:sp>
        <p:nvSpPr>
          <p:cNvPr id="6" name="Content Placeholder 2"/>
          <p:cNvSpPr txBox="1">
            <a:spLocks/>
          </p:cNvSpPr>
          <p:nvPr/>
        </p:nvSpPr>
        <p:spPr>
          <a:xfrm>
            <a:off x="646111" y="1417638"/>
            <a:ext cx="9869489" cy="5059362"/>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Income effect on </a:t>
            </a:r>
            <a:r>
              <a:rPr lang="en-US" b="1" dirty="0">
                <a:latin typeface="Times New Roman" panose="02020603050405020304" pitchFamily="18" charset="0"/>
                <a:cs typeface="Times New Roman" panose="02020603050405020304" pitchFamily="18" charset="0"/>
              </a:rPr>
              <a:t>Inferior goods/Low-quality goods</a:t>
            </a:r>
            <a:r>
              <a:rPr lang="en-US"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income effect for a good is said to be negative </a:t>
            </a:r>
            <a:r>
              <a:rPr lang="en-US" i="1" dirty="0">
                <a:latin typeface="Times New Roman" panose="02020603050405020304" pitchFamily="18" charset="0"/>
                <a:cs typeface="Times New Roman" panose="02020603050405020304" pitchFamily="18" charset="0"/>
              </a:rPr>
              <a:t>when with the increases in his income, the consumer reduces his consumption of the inferior good. </a:t>
            </a:r>
          </a:p>
          <a:p>
            <a:pPr algn="just">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This is because the goods whose consumption falls as the income of the consumer rises are considered to be in some way ‘inferior’ by the consumer and therefore he substitutes superior goods for them when his income rises.</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ICC slopes backward from the left.</a:t>
            </a:r>
          </a:p>
        </p:txBody>
      </p:sp>
    </p:spTree>
    <p:extLst>
      <p:ext uri="{BB962C8B-B14F-4D97-AF65-F5344CB8AC3E}">
        <p14:creationId xmlns:p14="http://schemas.microsoft.com/office/powerpoint/2010/main" val="27410238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600200" y="147104"/>
            <a:ext cx="8763000" cy="65637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490724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840481" y="90054"/>
            <a:ext cx="8511038" cy="6677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77193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latin typeface="Times New Roman" panose="02020603050405020304" pitchFamily="18" charset="0"/>
                <a:cs typeface="Times New Roman" panose="02020603050405020304" pitchFamily="18" charset="0"/>
              </a:rPr>
              <a:t>NO Income Effect</a:t>
            </a:r>
            <a:endParaRPr lang="en-US" dirty="0">
              <a:latin typeface="Times New Roman" panose="02020603050405020304" pitchFamily="18" charset="0"/>
              <a:cs typeface="Times New Roman" panose="02020603050405020304" pitchFamily="18" charset="0"/>
            </a:endParaRPr>
          </a:p>
        </p:txBody>
      </p:sp>
      <p:sp>
        <p:nvSpPr>
          <p:cNvPr id="6" name="Content Placeholder 2"/>
          <p:cNvSpPr txBox="1">
            <a:spLocks/>
          </p:cNvSpPr>
          <p:nvPr/>
        </p:nvSpPr>
        <p:spPr>
          <a:xfrm>
            <a:off x="646111" y="1417638"/>
            <a:ext cx="9869489" cy="505936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Income effect on </a:t>
            </a:r>
            <a:r>
              <a:rPr lang="en-US" b="1" dirty="0">
                <a:latin typeface="Times New Roman" panose="02020603050405020304" pitchFamily="18" charset="0"/>
                <a:cs typeface="Times New Roman" panose="02020603050405020304" pitchFamily="18" charset="0"/>
              </a:rPr>
              <a:t>Neutral goods.</a:t>
            </a:r>
          </a:p>
          <a:p>
            <a:pPr algn="just">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The income effect for a good is said to be the No income effect when with the increases in his income, the consumer does not change his consumption of the good. </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ICC is parallel to the axes opposite to the neutral goods.</a:t>
            </a:r>
          </a:p>
        </p:txBody>
      </p:sp>
    </p:spTree>
    <p:extLst>
      <p:ext uri="{BB962C8B-B14F-4D97-AF65-F5344CB8AC3E}">
        <p14:creationId xmlns:p14="http://schemas.microsoft.com/office/powerpoint/2010/main" val="17077862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7500" y="461211"/>
            <a:ext cx="3733800" cy="1143000"/>
          </a:xfrm>
        </p:spPr>
        <p:txBody>
          <a:bodyPr>
            <a:normAutofit fontScale="90000"/>
          </a:bodyPr>
          <a:lstStyle/>
          <a:p>
            <a:pPr algn="r"/>
            <a:r>
              <a:rPr lang="en-US" sz="4000" b="1" u="sng" dirty="0">
                <a:latin typeface="Times New Roman" panose="02020603050405020304" pitchFamily="18" charset="0"/>
                <a:cs typeface="Times New Roman" panose="02020603050405020304" pitchFamily="18" charset="0"/>
              </a:rPr>
              <a:t>No Income Effect</a:t>
            </a:r>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55" y="36095"/>
            <a:ext cx="5881766" cy="4171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7500" y="2799347"/>
            <a:ext cx="5417004" cy="40025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itle 1"/>
          <p:cNvSpPr txBox="1">
            <a:spLocks/>
          </p:cNvSpPr>
          <p:nvPr/>
        </p:nvSpPr>
        <p:spPr>
          <a:xfrm>
            <a:off x="147316" y="5334000"/>
            <a:ext cx="3928090" cy="1143000"/>
          </a:xfrm>
          <a:prstGeom prst="rect">
            <a:avLst/>
          </a:prstGeom>
        </p:spPr>
        <p:txBody>
          <a:bodyPr vert="horz" lIns="91440" tIns="45720" rIns="91440" bIns="45720" rtlCol="0" anchor="ctr">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000" b="1" u="sng" dirty="0">
                <a:latin typeface="Times New Roman" panose="02020603050405020304" pitchFamily="18" charset="0"/>
                <a:cs typeface="Times New Roman" panose="02020603050405020304" pitchFamily="18" charset="0"/>
              </a:rPr>
              <a:t>No Income Effect</a:t>
            </a:r>
          </a:p>
        </p:txBody>
      </p:sp>
      <p:sp>
        <p:nvSpPr>
          <p:cNvPr id="7" name="Down Arrow 6"/>
          <p:cNvSpPr/>
          <p:nvPr/>
        </p:nvSpPr>
        <p:spPr>
          <a:xfrm>
            <a:off x="6667500" y="1295400"/>
            <a:ext cx="762000" cy="12954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wn Arrow 7"/>
          <p:cNvSpPr/>
          <p:nvPr/>
        </p:nvSpPr>
        <p:spPr>
          <a:xfrm rot="10800000">
            <a:off x="107496" y="4208045"/>
            <a:ext cx="762000" cy="12954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0899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latin typeface="Times New Roman" panose="02020603050405020304" pitchFamily="18" charset="0"/>
                <a:cs typeface="Times New Roman" panose="02020603050405020304" pitchFamily="18" charset="0"/>
              </a:rPr>
              <a:t>Price Effect on Equilibrium</a:t>
            </a:r>
          </a:p>
        </p:txBody>
      </p:sp>
      <p:sp>
        <p:nvSpPr>
          <p:cNvPr id="3" name="Content Placeholder 2"/>
          <p:cNvSpPr>
            <a:spLocks noGrp="1"/>
          </p:cNvSpPr>
          <p:nvPr>
            <p:ph idx="1"/>
          </p:nvPr>
        </p:nvSpPr>
        <p:spPr>
          <a:xfrm>
            <a:off x="646111" y="1371600"/>
            <a:ext cx="11164889" cy="5334000"/>
          </a:xfrm>
        </p:spPr>
        <p:txBody>
          <a:bodyPr>
            <a:no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Under </a:t>
            </a:r>
            <a:r>
              <a:rPr lang="en-US" sz="2800" b="1" i="1" dirty="0">
                <a:latin typeface="Times New Roman" panose="02020603050405020304" pitchFamily="18" charset="0"/>
                <a:cs typeface="Times New Roman" panose="02020603050405020304" pitchFamily="18" charset="0"/>
              </a:rPr>
              <a:t>ceteris paribus</a:t>
            </a:r>
            <a:r>
              <a:rPr lang="en-US" sz="2800" dirty="0">
                <a:latin typeface="Times New Roman" panose="02020603050405020304" pitchFamily="18" charset="0"/>
                <a:cs typeface="Times New Roman" panose="02020603050405020304" pitchFamily="18" charset="0"/>
              </a:rPr>
              <a:t>, the Price effect explains how the consumer reacts to a change in the price of a commodity.</a:t>
            </a:r>
          </a:p>
          <a:p>
            <a:pPr algn="just">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If the price of goods falls, the real income of the consumer increases, and a new equilibrium point is obtained at a higher IC.</a:t>
            </a:r>
          </a:p>
          <a:p>
            <a:pPr algn="just">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If the price of goods increases, the real income of the consumer decreases and a new equilibrium point is obtained at a lower IC.</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PCC is a curve relating to the balancing point caused by the change in price.</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price-consumption curve (PCC) </a:t>
            </a:r>
            <a:r>
              <a:rPr lang="en-US" sz="2800" b="1" dirty="0">
                <a:latin typeface="Times New Roman" panose="02020603050405020304" pitchFamily="18" charset="0"/>
                <a:cs typeface="Times New Roman" panose="02020603050405020304" pitchFamily="18" charset="0"/>
              </a:rPr>
              <a:t>indicates the various amounts of a commodity bought by a consumer when its price changes.</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7829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17089" cy="995082"/>
          </a:xfrm>
        </p:spPr>
        <p:txBody>
          <a:bodyPr/>
          <a:lstStyle/>
          <a:p>
            <a:pPr algn="ctr"/>
            <a:r>
              <a:rPr lang="en-US" b="1" dirty="0">
                <a:latin typeface="Times New Roman" panose="02020603050405020304" pitchFamily="18" charset="0"/>
                <a:cs typeface="Times New Roman" panose="02020603050405020304" pitchFamily="18" charset="0"/>
              </a:rPr>
              <a:t>Approaches of UTILITY Analysis</a:t>
            </a:r>
          </a:p>
        </p:txBody>
      </p:sp>
      <p:sp>
        <p:nvSpPr>
          <p:cNvPr id="4" name="Content Placeholder 2"/>
          <p:cNvSpPr txBox="1">
            <a:spLocks/>
          </p:cNvSpPr>
          <p:nvPr/>
        </p:nvSpPr>
        <p:spPr>
          <a:xfrm>
            <a:off x="457200" y="1981200"/>
            <a:ext cx="5047454" cy="4572000"/>
          </a:xfrm>
          <a:prstGeom prst="rect">
            <a:avLst/>
          </a:prstGeom>
          <a:ln w="38100">
            <a:no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n-US" sz="3600" u="sng" dirty="0">
                <a:latin typeface="Times New Roman" panose="02020603050405020304" pitchFamily="18" charset="0"/>
                <a:cs typeface="Times New Roman" panose="02020603050405020304" pitchFamily="18" charset="0"/>
              </a:rPr>
              <a:t>Cardinal Approach</a:t>
            </a:r>
          </a:p>
          <a:p>
            <a:pPr lvl="1"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Can be measured in numbers like 1,2 etc.</a:t>
            </a:r>
          </a:p>
          <a:p>
            <a:pPr lvl="1"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Traditional concept</a:t>
            </a:r>
          </a:p>
          <a:p>
            <a:pPr lvl="1"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Measured in “</a:t>
            </a:r>
            <a:r>
              <a:rPr lang="en-US" sz="3200" dirty="0" err="1">
                <a:latin typeface="Times New Roman" panose="02020603050405020304" pitchFamily="18" charset="0"/>
                <a:cs typeface="Times New Roman" panose="02020603050405020304" pitchFamily="18" charset="0"/>
              </a:rPr>
              <a:t>utils</a:t>
            </a:r>
            <a:r>
              <a:rPr lang="en-US" sz="3200" dirty="0">
                <a:latin typeface="Times New Roman" panose="02020603050405020304" pitchFamily="18" charset="0"/>
                <a:cs typeface="Times New Roman" panose="02020603050405020304" pitchFamily="18" charset="0"/>
              </a:rPr>
              <a:t>”</a:t>
            </a:r>
          </a:p>
          <a:p>
            <a:pPr lvl="1" algn="just">
              <a:buFont typeface="Wingdings" panose="05000000000000000000" pitchFamily="2" charset="2"/>
              <a:buChar char="Ø"/>
            </a:pPr>
            <a:r>
              <a:rPr lang="en-US" sz="3200" dirty="0" err="1">
                <a:latin typeface="Times New Roman" panose="02020603050405020304" pitchFamily="18" charset="0"/>
                <a:cs typeface="Times New Roman" panose="02020603050405020304" pitchFamily="18" charset="0"/>
              </a:rPr>
              <a:t>H.H.Gossen</a:t>
            </a:r>
            <a:r>
              <a:rPr lang="en-US" sz="3200" dirty="0">
                <a:latin typeface="Times New Roman" panose="02020603050405020304" pitchFamily="18" charset="0"/>
                <a:cs typeface="Times New Roman" panose="02020603050405020304" pitchFamily="18" charset="0"/>
              </a:rPr>
              <a:t> and Alfred Marshall</a:t>
            </a:r>
          </a:p>
        </p:txBody>
      </p:sp>
      <p:sp>
        <p:nvSpPr>
          <p:cNvPr id="5" name="Content Placeholder 2"/>
          <p:cNvSpPr txBox="1">
            <a:spLocks/>
          </p:cNvSpPr>
          <p:nvPr/>
        </p:nvSpPr>
        <p:spPr>
          <a:xfrm>
            <a:off x="6400800" y="1893442"/>
            <a:ext cx="4858545" cy="4551945"/>
          </a:xfrm>
          <a:prstGeom prst="rect">
            <a:avLst/>
          </a:prstGeom>
          <a:ln w="38100">
            <a:no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n-US" sz="3600" u="sng" dirty="0">
                <a:latin typeface="Times New Roman" panose="02020603050405020304" pitchFamily="18" charset="0"/>
                <a:ea typeface="Tahoma" panose="020B0604030504040204" pitchFamily="34" charset="0"/>
                <a:cs typeface="Times New Roman" panose="02020603050405020304" pitchFamily="18" charset="0"/>
              </a:rPr>
              <a:t>Ordinal Approach</a:t>
            </a:r>
          </a:p>
          <a:p>
            <a:pPr lvl="1" algn="just">
              <a:buFont typeface="Wingdings" panose="05000000000000000000" pitchFamily="2" charset="2"/>
              <a:buChar char="Ø"/>
            </a:pPr>
            <a:r>
              <a:rPr lang="en-US" sz="3200" dirty="0">
                <a:latin typeface="Times New Roman" panose="02020603050405020304" pitchFamily="18" charset="0"/>
                <a:ea typeface="Tahoma" panose="020B0604030504040204" pitchFamily="34" charset="0"/>
                <a:cs typeface="Times New Roman" panose="02020603050405020304" pitchFamily="18" charset="0"/>
              </a:rPr>
              <a:t>Can’t be measured in numbers like 1,2 etc.</a:t>
            </a:r>
          </a:p>
          <a:p>
            <a:pPr lvl="1" algn="just">
              <a:buFont typeface="Wingdings" panose="05000000000000000000" pitchFamily="2" charset="2"/>
              <a:buChar char="Ø"/>
            </a:pPr>
            <a:r>
              <a:rPr lang="en-US" sz="3200" dirty="0">
                <a:latin typeface="Times New Roman" panose="02020603050405020304" pitchFamily="18" charset="0"/>
                <a:ea typeface="Tahoma" panose="020B0604030504040204" pitchFamily="34" charset="0"/>
                <a:cs typeface="Times New Roman" panose="02020603050405020304" pitchFamily="18" charset="0"/>
              </a:rPr>
              <a:t>Can be ranked in order</a:t>
            </a:r>
          </a:p>
          <a:p>
            <a:pPr lvl="1" algn="just">
              <a:buFont typeface="Wingdings" panose="05000000000000000000" pitchFamily="2" charset="2"/>
              <a:buChar char="Ø"/>
            </a:pPr>
            <a:r>
              <a:rPr lang="en-US" sz="3200" dirty="0">
                <a:latin typeface="Times New Roman" panose="02020603050405020304" pitchFamily="18" charset="0"/>
                <a:ea typeface="Tahoma" panose="020B0604030504040204" pitchFamily="34" charset="0"/>
                <a:cs typeface="Times New Roman" panose="02020603050405020304" pitchFamily="18" charset="0"/>
              </a:rPr>
              <a:t>Modern concept</a:t>
            </a:r>
          </a:p>
          <a:p>
            <a:pPr lvl="1" algn="just">
              <a:buFont typeface="Wingdings" panose="05000000000000000000" pitchFamily="2" charset="2"/>
              <a:buChar char="Ø"/>
            </a:pPr>
            <a:r>
              <a:rPr lang="en-US" sz="3200" dirty="0">
                <a:latin typeface="Times New Roman" panose="02020603050405020304" pitchFamily="18" charset="0"/>
                <a:ea typeface="Tahoma" panose="020B0604030504040204" pitchFamily="34" charset="0"/>
                <a:cs typeface="Times New Roman" panose="02020603050405020304" pitchFamily="18" charset="0"/>
              </a:rPr>
              <a:t>John R Hicks</a:t>
            </a:r>
          </a:p>
        </p:txBody>
      </p:sp>
    </p:spTree>
    <p:extLst>
      <p:ext uri="{BB962C8B-B14F-4D97-AF65-F5344CB8AC3E}">
        <p14:creationId xmlns:p14="http://schemas.microsoft.com/office/powerpoint/2010/main" val="20822166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u="sng" dirty="0">
                <a:latin typeface="Times New Roman" panose="02020603050405020304" pitchFamily="18" charset="0"/>
                <a:cs typeface="Times New Roman" panose="02020603050405020304" pitchFamily="18" charset="0"/>
              </a:rPr>
              <a:t>Negative price effect</a:t>
            </a:r>
          </a:p>
        </p:txBody>
      </p:sp>
      <p:sp>
        <p:nvSpPr>
          <p:cNvPr id="5" name="Content Placeholder 2">
            <a:extLst>
              <a:ext uri="{FF2B5EF4-FFF2-40B4-BE49-F238E27FC236}">
                <a16:creationId xmlns:a16="http://schemas.microsoft.com/office/drawing/2014/main" id="{96DFFBE6-56D4-4FBA-8AC2-C86AF8637570}"/>
              </a:ext>
            </a:extLst>
          </p:cNvPr>
          <p:cNvSpPr txBox="1">
            <a:spLocks/>
          </p:cNvSpPr>
          <p:nvPr/>
        </p:nvSpPr>
        <p:spPr>
          <a:xfrm>
            <a:off x="646111" y="1600200"/>
            <a:ext cx="9831389" cy="498316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Price Effect (PE) on </a:t>
            </a:r>
            <a:r>
              <a:rPr lang="en-US" b="1" dirty="0">
                <a:latin typeface="Times New Roman" panose="02020603050405020304" pitchFamily="18" charset="0"/>
                <a:cs typeface="Times New Roman" panose="02020603050405020304" pitchFamily="18" charset="0"/>
              </a:rPr>
              <a:t>Normal goods/ </a:t>
            </a:r>
            <a:r>
              <a:rPr lang="en-US" b="1" dirty="0" err="1">
                <a:latin typeface="Times New Roman" panose="02020603050405020304" pitchFamily="18" charset="0"/>
                <a:cs typeface="Times New Roman" panose="02020603050405020304" pitchFamily="18" charset="0"/>
              </a:rPr>
              <a:t>Substituable</a:t>
            </a:r>
            <a:r>
              <a:rPr lang="en-US" b="1" dirty="0">
                <a:latin typeface="Times New Roman" panose="02020603050405020304" pitchFamily="18" charset="0"/>
                <a:cs typeface="Times New Roman" panose="02020603050405020304" pitchFamily="18" charset="0"/>
              </a:rPr>
              <a:t> goods.</a:t>
            </a:r>
          </a:p>
          <a:p>
            <a:pPr algn="just">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There is an inverse relationship between price and quantity in the case of normal goods.</a:t>
            </a:r>
          </a:p>
          <a:p>
            <a:pPr algn="just">
              <a:buFont typeface="Wingdings" panose="05000000000000000000" pitchFamily="2" charset="2"/>
              <a:buChar char="Ø"/>
            </a:pPr>
            <a:r>
              <a:rPr lang="en-US" i="1" dirty="0">
                <a:latin typeface="Times New Roman" panose="02020603050405020304" pitchFamily="18" charset="0"/>
                <a:cs typeface="Times New Roman" panose="02020603050405020304" pitchFamily="18" charset="0"/>
              </a:rPr>
              <a:t>If the price of normal goods falls, the quantity demanded increases and vice-versa. </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PCC is downward sloping reflecting the negative price effect.</a:t>
            </a: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42251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u="sng" dirty="0">
                <a:latin typeface="Times New Roman" panose="02020603050405020304" pitchFamily="18" charset="0"/>
                <a:cs typeface="Times New Roman" panose="02020603050405020304" pitchFamily="18" charset="0"/>
              </a:rPr>
              <a:t>Price Effect (PE) on Normal goods</a:t>
            </a:r>
          </a:p>
        </p:txBody>
      </p:sp>
      <p:pic>
        <p:nvPicPr>
          <p:cNvPr id="1026"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396706" y="1371600"/>
            <a:ext cx="7204495" cy="5211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518576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latin typeface="Times New Roman" panose="02020603050405020304" pitchFamily="18" charset="0"/>
                <a:cs typeface="Times New Roman" panose="02020603050405020304" pitchFamily="18" charset="0"/>
              </a:rPr>
              <a:t>Positive Price Effect</a:t>
            </a:r>
          </a:p>
        </p:txBody>
      </p:sp>
      <p:sp>
        <p:nvSpPr>
          <p:cNvPr id="5" name="Content Placeholder 2">
            <a:extLst>
              <a:ext uri="{FF2B5EF4-FFF2-40B4-BE49-F238E27FC236}">
                <a16:creationId xmlns:a16="http://schemas.microsoft.com/office/drawing/2014/main" id="{3BCD4320-C232-4619-8196-C46A57B67FBE}"/>
              </a:ext>
            </a:extLst>
          </p:cNvPr>
          <p:cNvSpPr>
            <a:spLocks noGrp="1"/>
          </p:cNvSpPr>
          <p:nvPr>
            <p:ph idx="1"/>
          </p:nvPr>
        </p:nvSpPr>
        <p:spPr>
          <a:xfrm>
            <a:off x="646111" y="1431925"/>
            <a:ext cx="9831389" cy="5257800"/>
          </a:xfrm>
        </p:spPr>
        <p:txBody>
          <a:bodyPr>
            <a:normAutofit fontScale="92500" lnSpcReduction="10000"/>
          </a:bodyPr>
          <a:lstStyle/>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Price effect on </a:t>
            </a:r>
            <a:r>
              <a:rPr lang="en-US" sz="3200" b="1" dirty="0" err="1">
                <a:latin typeface="Times New Roman" panose="02020603050405020304" pitchFamily="18" charset="0"/>
                <a:cs typeface="Times New Roman" panose="02020603050405020304" pitchFamily="18" charset="0"/>
              </a:rPr>
              <a:t>Giffen</a:t>
            </a:r>
            <a:r>
              <a:rPr lang="en-US" sz="3200" b="1" dirty="0">
                <a:latin typeface="Times New Roman" panose="02020603050405020304" pitchFamily="18" charset="0"/>
                <a:cs typeface="Times New Roman" panose="02020603050405020304" pitchFamily="18" charset="0"/>
              </a:rPr>
              <a:t> goods</a:t>
            </a:r>
            <a:r>
              <a:rPr lang="en-US" sz="3200"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The goods that increase consumption as the price increases are known as the </a:t>
            </a:r>
            <a:r>
              <a:rPr lang="en-US" sz="3200" dirty="0" err="1">
                <a:latin typeface="Times New Roman" panose="02020603050405020304" pitchFamily="18" charset="0"/>
                <a:cs typeface="Times New Roman" panose="02020603050405020304" pitchFamily="18" charset="0"/>
              </a:rPr>
              <a:t>Giffen</a:t>
            </a:r>
            <a:r>
              <a:rPr lang="en-US" sz="3200" dirty="0">
                <a:latin typeface="Times New Roman" panose="02020603050405020304" pitchFamily="18" charset="0"/>
                <a:cs typeface="Times New Roman" panose="02020603050405020304" pitchFamily="18" charset="0"/>
              </a:rPr>
              <a:t> good.</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There is a positive relation between the price and demand of </a:t>
            </a:r>
            <a:r>
              <a:rPr lang="en-US" sz="3200" dirty="0" err="1">
                <a:latin typeface="Times New Roman" panose="02020603050405020304" pitchFamily="18" charset="0"/>
                <a:cs typeface="Times New Roman" panose="02020603050405020304" pitchFamily="18" charset="0"/>
              </a:rPr>
              <a:t>Giffen</a:t>
            </a:r>
            <a:r>
              <a:rPr lang="en-US" sz="3200" dirty="0">
                <a:latin typeface="Times New Roman" panose="02020603050405020304" pitchFamily="18" charset="0"/>
                <a:cs typeface="Times New Roman" panose="02020603050405020304" pitchFamily="18" charset="0"/>
              </a:rPr>
              <a:t> goods.</a:t>
            </a:r>
          </a:p>
          <a:p>
            <a:pPr algn="just">
              <a:buFont typeface="Wingdings" panose="05000000000000000000" pitchFamily="2" charset="2"/>
              <a:buChar char="Ø"/>
            </a:pPr>
            <a:r>
              <a:rPr lang="en-US" sz="3200" i="1" dirty="0">
                <a:latin typeface="Times New Roman" panose="02020603050405020304" pitchFamily="18" charset="0"/>
                <a:cs typeface="Times New Roman" panose="02020603050405020304" pitchFamily="18" charset="0"/>
              </a:rPr>
              <a:t>If the price of </a:t>
            </a:r>
            <a:r>
              <a:rPr lang="en-US" sz="3200" i="1" dirty="0" err="1">
                <a:latin typeface="Times New Roman" panose="02020603050405020304" pitchFamily="18" charset="0"/>
                <a:cs typeface="Times New Roman" panose="02020603050405020304" pitchFamily="18" charset="0"/>
              </a:rPr>
              <a:t>Giffen</a:t>
            </a:r>
            <a:r>
              <a:rPr lang="en-US" sz="3200" i="1" dirty="0">
                <a:latin typeface="Times New Roman" panose="02020603050405020304" pitchFamily="18" charset="0"/>
                <a:cs typeface="Times New Roman" panose="02020603050405020304" pitchFamily="18" charset="0"/>
              </a:rPr>
              <a:t> goods falls, the demand for it also falls but the demand for normal goods rises</a:t>
            </a:r>
            <a:r>
              <a:rPr lang="en-US" sz="3200"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sz="3200" i="1" dirty="0">
                <a:latin typeface="Times New Roman" panose="02020603050405020304" pitchFamily="18" charset="0"/>
                <a:cs typeface="Times New Roman" panose="02020603050405020304" pitchFamily="18" charset="0"/>
              </a:rPr>
              <a:t>If the price of </a:t>
            </a:r>
            <a:r>
              <a:rPr lang="en-US" sz="3200" i="1" dirty="0" err="1">
                <a:latin typeface="Times New Roman" panose="02020603050405020304" pitchFamily="18" charset="0"/>
                <a:cs typeface="Times New Roman" panose="02020603050405020304" pitchFamily="18" charset="0"/>
              </a:rPr>
              <a:t>Giffen</a:t>
            </a:r>
            <a:r>
              <a:rPr lang="en-US" sz="3200" i="1" dirty="0">
                <a:latin typeface="Times New Roman" panose="02020603050405020304" pitchFamily="18" charset="0"/>
                <a:cs typeface="Times New Roman" panose="02020603050405020304" pitchFamily="18" charset="0"/>
              </a:rPr>
              <a:t> goods rises, the demand for it also rises but the demand for normal goods falls.</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PCC is backward bending when the price of </a:t>
            </a:r>
            <a:r>
              <a:rPr lang="en-US" sz="3200" dirty="0" err="1">
                <a:latin typeface="Times New Roman" panose="02020603050405020304" pitchFamily="18" charset="0"/>
                <a:cs typeface="Times New Roman" panose="02020603050405020304" pitchFamily="18" charset="0"/>
              </a:rPr>
              <a:t>Giffen</a:t>
            </a:r>
            <a:r>
              <a:rPr lang="en-US" sz="3200" dirty="0">
                <a:latin typeface="Times New Roman" panose="02020603050405020304" pitchFamily="18" charset="0"/>
                <a:cs typeface="Times New Roman" panose="02020603050405020304" pitchFamily="18" charset="0"/>
              </a:rPr>
              <a:t> goods decreases.</a:t>
            </a:r>
          </a:p>
        </p:txBody>
      </p:sp>
    </p:spTree>
    <p:extLst>
      <p:ext uri="{BB962C8B-B14F-4D97-AF65-F5344CB8AC3E}">
        <p14:creationId xmlns:p14="http://schemas.microsoft.com/office/powerpoint/2010/main" val="20559129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a:latin typeface="Times New Roman" panose="02020603050405020304" pitchFamily="18" charset="0"/>
                <a:cs typeface="Times New Roman" panose="02020603050405020304" pitchFamily="18" charset="0"/>
              </a:rPr>
              <a:t>Price Effect (PE) on </a:t>
            </a:r>
            <a:r>
              <a:rPr lang="en-US" b="1" u="sng" dirty="0" err="1">
                <a:latin typeface="Times New Roman" panose="02020603050405020304" pitchFamily="18" charset="0"/>
                <a:cs typeface="Times New Roman" panose="02020603050405020304" pitchFamily="18" charset="0"/>
              </a:rPr>
              <a:t>Giffen</a:t>
            </a:r>
            <a:r>
              <a:rPr lang="en-US" b="1" u="sng" dirty="0">
                <a:latin typeface="Times New Roman" panose="02020603050405020304" pitchFamily="18" charset="0"/>
                <a:cs typeface="Times New Roman" panose="02020603050405020304" pitchFamily="18" charset="0"/>
              </a:rPr>
              <a:t> goods</a:t>
            </a:r>
          </a:p>
        </p:txBody>
      </p:sp>
      <p:pic>
        <p:nvPicPr>
          <p:cNvPr id="3074"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981200" y="1232810"/>
            <a:ext cx="7618368" cy="5625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5075601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1" y="452718"/>
            <a:ext cx="10096500" cy="1400530"/>
          </a:xfrm>
        </p:spPr>
        <p:txBody>
          <a:bodyPr>
            <a:normAutofit/>
          </a:bodyPr>
          <a:lstStyle/>
          <a:p>
            <a:pPr algn="ctr"/>
            <a:r>
              <a:rPr lang="en-US" b="1" u="sng" dirty="0">
                <a:latin typeface="Times New Roman" panose="02020603050405020304" pitchFamily="18" charset="0"/>
                <a:cs typeface="Times New Roman" panose="02020603050405020304" pitchFamily="18" charset="0"/>
              </a:rPr>
              <a:t>Price Effect (PE) on Complementary goods</a:t>
            </a:r>
          </a:p>
        </p:txBody>
      </p:sp>
      <p:sp>
        <p:nvSpPr>
          <p:cNvPr id="5" name="Content Placeholder 2">
            <a:extLst>
              <a:ext uri="{FF2B5EF4-FFF2-40B4-BE49-F238E27FC236}">
                <a16:creationId xmlns:a16="http://schemas.microsoft.com/office/drawing/2014/main" id="{C7F892A3-4493-449F-9BA5-EB0FBD34B22F}"/>
              </a:ext>
            </a:extLst>
          </p:cNvPr>
          <p:cNvSpPr>
            <a:spLocks noGrp="1"/>
          </p:cNvSpPr>
          <p:nvPr>
            <p:ph idx="1"/>
          </p:nvPr>
        </p:nvSpPr>
        <p:spPr>
          <a:xfrm>
            <a:off x="381001" y="1371601"/>
            <a:ext cx="10096499" cy="5318124"/>
          </a:xfrm>
        </p:spPr>
        <p:txBody>
          <a:bodyPr>
            <a:normAutofit/>
          </a:bodyPr>
          <a:lstStyle/>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There is an inverse relationship between price and quantity in the case of complementary goods.</a:t>
            </a:r>
          </a:p>
          <a:p>
            <a:pPr algn="just">
              <a:buFont typeface="Wingdings" panose="05000000000000000000" pitchFamily="2" charset="2"/>
              <a:buChar char="Ø"/>
            </a:pPr>
            <a:r>
              <a:rPr lang="en-US" sz="3200" i="1" dirty="0">
                <a:latin typeface="Times New Roman" panose="02020603050405020304" pitchFamily="18" charset="0"/>
                <a:cs typeface="Times New Roman" panose="02020603050405020304" pitchFamily="18" charset="0"/>
              </a:rPr>
              <a:t>If the price of one good falls then the demand for other related goods will increase.</a:t>
            </a:r>
          </a:p>
          <a:p>
            <a:pPr algn="just">
              <a:buFont typeface="Wingdings" panose="05000000000000000000" pitchFamily="2" charset="2"/>
              <a:buChar char="Ø"/>
            </a:pPr>
            <a:r>
              <a:rPr lang="en-US" sz="3200" i="1" dirty="0">
                <a:latin typeface="Times New Roman" panose="02020603050405020304" pitchFamily="18" charset="0"/>
                <a:cs typeface="Times New Roman" panose="02020603050405020304" pitchFamily="18" charset="0"/>
              </a:rPr>
              <a:t>If the price of one good rises then the demand for other related goods will decrease.</a:t>
            </a:r>
          </a:p>
          <a:p>
            <a:pPr algn="just">
              <a:buFont typeface="Wingdings" panose="05000000000000000000" pitchFamily="2" charset="2"/>
              <a:buChar char="Ø"/>
            </a:pPr>
            <a:r>
              <a:rPr lang="en-US" sz="3200" i="1" dirty="0">
                <a:latin typeface="Times New Roman" panose="02020603050405020304" pitchFamily="18" charset="0"/>
                <a:cs typeface="Times New Roman" panose="02020603050405020304" pitchFamily="18" charset="0"/>
              </a:rPr>
              <a:t>PCC is upward-sloping in the case of complementary goods.</a:t>
            </a: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16796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452718"/>
            <a:ext cx="10210799" cy="1400530"/>
          </a:xfrm>
        </p:spPr>
        <p:txBody>
          <a:bodyPr>
            <a:normAutofit/>
          </a:bodyPr>
          <a:lstStyle/>
          <a:p>
            <a:pPr algn="ctr"/>
            <a:r>
              <a:rPr lang="en-US" b="1" u="sng" dirty="0">
                <a:latin typeface="Times New Roman" panose="02020603050405020304" pitchFamily="18" charset="0"/>
                <a:cs typeface="Times New Roman" panose="02020603050405020304" pitchFamily="18" charset="0"/>
              </a:rPr>
              <a:t>Price Effect (PE) on Complementary goods</a:t>
            </a:r>
          </a:p>
        </p:txBody>
      </p:sp>
      <p:pic>
        <p:nvPicPr>
          <p:cNvPr id="2050"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905000" y="1197099"/>
            <a:ext cx="7411703" cy="5501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03871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53600" cy="1400530"/>
          </a:xfrm>
        </p:spPr>
        <p:txBody>
          <a:bodyPr>
            <a:normAutofit/>
          </a:bodyPr>
          <a:lstStyle/>
          <a:p>
            <a:pPr algn="ctr"/>
            <a:r>
              <a:rPr lang="en-US" b="1" dirty="0">
                <a:latin typeface="Times New Roman" panose="02020603050405020304" pitchFamily="18" charset="0"/>
                <a:cs typeface="Times New Roman" panose="02020603050405020304" pitchFamily="18" charset="0"/>
              </a:rPr>
              <a:t>Substitution Effect on Equilibrium</a:t>
            </a:r>
          </a:p>
        </p:txBody>
      </p:sp>
      <p:sp>
        <p:nvSpPr>
          <p:cNvPr id="3" name="Content Placeholder 2"/>
          <p:cNvSpPr>
            <a:spLocks noGrp="1"/>
          </p:cNvSpPr>
          <p:nvPr>
            <p:ph idx="1"/>
          </p:nvPr>
        </p:nvSpPr>
        <p:spPr>
          <a:xfrm>
            <a:off x="228600" y="1371600"/>
            <a:ext cx="11811000" cy="53340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 our situation of good X, good Y, and money income M; if money income and the price of good Y stay the same but the price of good X rises, then the consumer will feel poorer, and if the price of good X falls, then the consumer will feel richer. This observation has led economists to try to separate the impact of a price change on the quantity demanded into two components.</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substitution effect: </a:t>
            </a:r>
          </a:p>
          <a:p>
            <a:pPr lvl="1" algn="just">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It involves the substitution of good X for good Y or vice-versa due to a change in the relative price of two goods.</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income effect:</a:t>
            </a:r>
          </a:p>
          <a:p>
            <a:pPr lvl="1" algn="just">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It involves the change in demand for the goods due to an increase or decrease in the consumer's real income or purchasing power as a result of the price change.</a:t>
            </a:r>
          </a:p>
        </p:txBody>
      </p:sp>
    </p:spTree>
    <p:extLst>
      <p:ext uri="{BB962C8B-B14F-4D97-AF65-F5344CB8AC3E}">
        <p14:creationId xmlns:p14="http://schemas.microsoft.com/office/powerpoint/2010/main" val="5093157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53600" cy="1400530"/>
          </a:xfrm>
        </p:spPr>
        <p:txBody>
          <a:bodyPr>
            <a:normAutofit/>
          </a:bodyPr>
          <a:lstStyle/>
          <a:p>
            <a:pPr algn="ctr"/>
            <a:r>
              <a:rPr lang="en-US" b="1" dirty="0">
                <a:latin typeface="Times New Roman" panose="02020603050405020304" pitchFamily="18" charset="0"/>
                <a:cs typeface="Times New Roman" panose="02020603050405020304" pitchFamily="18" charset="0"/>
              </a:rPr>
              <a:t>Substitution Effect on Equilibrium</a:t>
            </a:r>
          </a:p>
        </p:txBody>
      </p:sp>
      <p:sp>
        <p:nvSpPr>
          <p:cNvPr id="3" name="Content Placeholder 2"/>
          <p:cNvSpPr>
            <a:spLocks noGrp="1"/>
          </p:cNvSpPr>
          <p:nvPr>
            <p:ph idx="1"/>
          </p:nvPr>
        </p:nvSpPr>
        <p:spPr>
          <a:xfrm>
            <a:off x="457200" y="1371600"/>
            <a:ext cx="10591800" cy="53340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sum of these two effects is often called the total effect of a price change or simply the price effect. The decomposition of the price effect into the substitution and income effect components (Income and Substitution Effects of a Price Change) can be done in several ways depending on what we would like to hold constant.</a:t>
            </a:r>
          </a:p>
        </p:txBody>
      </p:sp>
    </p:spTree>
    <p:extLst>
      <p:ext uri="{BB962C8B-B14F-4D97-AF65-F5344CB8AC3E}">
        <p14:creationId xmlns:p14="http://schemas.microsoft.com/office/powerpoint/2010/main" val="21713644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latin typeface="Times New Roman" panose="02020603050405020304" pitchFamily="18" charset="0"/>
                <a:cs typeface="Times New Roman" panose="02020603050405020304" pitchFamily="18" charset="0"/>
              </a:rPr>
              <a:t>Substitution Effect on Equilibrium</a:t>
            </a:r>
          </a:p>
        </p:txBody>
      </p:sp>
      <p:sp>
        <p:nvSpPr>
          <p:cNvPr id="3" name="Content Placeholder 2"/>
          <p:cNvSpPr>
            <a:spLocks noGrp="1"/>
          </p:cNvSpPr>
          <p:nvPr>
            <p:ph idx="1"/>
          </p:nvPr>
        </p:nvSpPr>
        <p:spPr>
          <a:xfrm>
            <a:off x="457200" y="1371600"/>
            <a:ext cx="11353800" cy="5334000"/>
          </a:xfrm>
        </p:spPr>
        <p:txBody>
          <a:bodyPr>
            <a:no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substitution effect is the change in quantity demanded of a commodity due to a change in its relative price alone, with the real income of the consumer remaining the same. It means SE is the change in quantity demanded of a commodity due to a change in the relative price of the same commodity keeping the real income and price of other goods constant.</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Therefore, SE relates to the change in the quantity demand resulting from a change in the relative price of the goods.</a:t>
            </a:r>
          </a:p>
          <a:p>
            <a:pPr algn="just">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According to Dominick Salvatore, the substitution effect measures the increase in the quantity demanded of a good when its price falls resulting only from the relative price decline and independent of the change in real income.</a:t>
            </a:r>
          </a:p>
        </p:txBody>
      </p:sp>
    </p:spTree>
    <p:extLst>
      <p:ext uri="{BB962C8B-B14F-4D97-AF65-F5344CB8AC3E}">
        <p14:creationId xmlns:p14="http://schemas.microsoft.com/office/powerpoint/2010/main" val="313761697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latin typeface="Times New Roman" panose="02020603050405020304" pitchFamily="18" charset="0"/>
                <a:cs typeface="Times New Roman" panose="02020603050405020304" pitchFamily="18" charset="0"/>
              </a:rPr>
              <a:t>Substitution Effect on Equilibrium</a:t>
            </a:r>
          </a:p>
        </p:txBody>
      </p:sp>
      <p:sp>
        <p:nvSpPr>
          <p:cNvPr id="3" name="Content Placeholder 2"/>
          <p:cNvSpPr>
            <a:spLocks noGrp="1"/>
          </p:cNvSpPr>
          <p:nvPr>
            <p:ph idx="1"/>
          </p:nvPr>
        </p:nvSpPr>
        <p:spPr>
          <a:xfrm>
            <a:off x="646110" y="1371600"/>
            <a:ext cx="11164889" cy="5334000"/>
          </a:xfrm>
        </p:spPr>
        <p:txBody>
          <a:bodyPr>
            <a:normAutofit/>
          </a:bodyPr>
          <a:lstStyle/>
          <a:p>
            <a:pPr marL="0" indent="0" algn="just">
              <a:buNone/>
            </a:pPr>
            <a:r>
              <a:rPr lang="en-US" sz="2800" dirty="0">
                <a:latin typeface="Times New Roman" panose="02020603050405020304" pitchFamily="18" charset="0"/>
                <a:cs typeface="Times New Roman" panose="02020603050405020304" pitchFamily="18" charset="0"/>
              </a:rPr>
              <a:t>For example,</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SE relates to the increase in the quantity demand of good X when its price falls while keeping the real income and price of Y remain constant. </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 such cases the consumer substitutes cheaper goods X for the relatively dearer goods Y When there is a fall in the price of good x, the real income of the consumer will increase but an increase in real income of the consumer is maintained constant to see the substitution effect.</a:t>
            </a:r>
          </a:p>
        </p:txBody>
      </p:sp>
    </p:spTree>
    <p:extLst>
      <p:ext uri="{BB962C8B-B14F-4D97-AF65-F5344CB8AC3E}">
        <p14:creationId xmlns:p14="http://schemas.microsoft.com/office/powerpoint/2010/main" val="3564926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93289" cy="1400530"/>
          </a:xfrm>
        </p:spPr>
        <p:txBody>
          <a:bodyPr/>
          <a:lstStyle/>
          <a:p>
            <a:pPr algn="ctr"/>
            <a:r>
              <a:rPr lang="en-US" b="1" dirty="0">
                <a:latin typeface="Times New Roman" panose="02020603050405020304" pitchFamily="18" charset="0"/>
                <a:cs typeface="Times New Roman" panose="02020603050405020304" pitchFamily="18" charset="0"/>
              </a:rPr>
              <a:t>Ordinal Utility Analysis</a:t>
            </a:r>
          </a:p>
        </p:txBody>
      </p:sp>
      <p:sp>
        <p:nvSpPr>
          <p:cNvPr id="3" name="Content Placeholder 2"/>
          <p:cNvSpPr>
            <a:spLocks noGrp="1"/>
          </p:cNvSpPr>
          <p:nvPr>
            <p:ph idx="1"/>
          </p:nvPr>
        </p:nvSpPr>
        <p:spPr>
          <a:xfrm>
            <a:off x="417511" y="1295400"/>
            <a:ext cx="10021889" cy="51816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Indifference Curve Analysis (IC)</a:t>
            </a:r>
          </a:p>
          <a:p>
            <a:pPr algn="just">
              <a:buFont typeface="Wingdings" panose="05000000000000000000" pitchFamily="2" charset="2"/>
              <a:buChar char="Ø"/>
            </a:pPr>
            <a:r>
              <a:rPr lang="en-US" sz="2800" dirty="0" err="1">
                <a:latin typeface="Times New Roman" panose="02020603050405020304" pitchFamily="18" charset="0"/>
                <a:cs typeface="Times New Roman" panose="02020603050405020304" pitchFamily="18" charset="0"/>
              </a:rPr>
              <a:t>Hicksian</a:t>
            </a:r>
            <a:r>
              <a:rPr lang="en-US" sz="2800" dirty="0">
                <a:latin typeface="Times New Roman" panose="02020603050405020304" pitchFamily="18" charset="0"/>
                <a:cs typeface="Times New Roman" panose="02020603050405020304" pitchFamily="18" charset="0"/>
              </a:rPr>
              <a:t> Approach</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This concept was introduced by </a:t>
            </a:r>
            <a:r>
              <a:rPr lang="en-US" sz="2800" b="1" dirty="0">
                <a:latin typeface="Times New Roman" panose="02020603050405020304" pitchFamily="18" charset="0"/>
                <a:cs typeface="Times New Roman" panose="02020603050405020304" pitchFamily="18" charset="0"/>
              </a:rPr>
              <a:t>Francis Y. </a:t>
            </a:r>
            <a:r>
              <a:rPr lang="en-US" sz="2800" b="1" dirty="0" err="1">
                <a:latin typeface="Times New Roman" panose="02020603050405020304" pitchFamily="18" charset="0"/>
                <a:cs typeface="Times New Roman" panose="02020603050405020304" pitchFamily="18" charset="0"/>
              </a:rPr>
              <a:t>Edgeworth</a:t>
            </a:r>
            <a:r>
              <a:rPr lang="en-US" sz="2800" dirty="0">
                <a:latin typeface="Times New Roman" panose="02020603050405020304" pitchFamily="18" charset="0"/>
                <a:cs typeface="Times New Roman" panose="02020603050405020304" pitchFamily="18" charset="0"/>
              </a:rPr>
              <a:t> and later popularized by </a:t>
            </a:r>
            <a:r>
              <a:rPr lang="en-US" sz="2800" b="1" dirty="0">
                <a:latin typeface="Times New Roman" panose="02020603050405020304" pitchFamily="18" charset="0"/>
                <a:cs typeface="Times New Roman" panose="02020603050405020304" pitchFamily="18" charset="0"/>
              </a:rPr>
              <a:t>John R. Hicks.</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This concept evolved on the ground that utility can’t be expressed in quantitative terms.</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It believes that Utility is a subjective phenomenon, and can be ranked and put in order only.</a:t>
            </a:r>
          </a:p>
        </p:txBody>
      </p:sp>
    </p:spTree>
    <p:extLst>
      <p:ext uri="{BB962C8B-B14F-4D97-AF65-F5344CB8AC3E}">
        <p14:creationId xmlns:p14="http://schemas.microsoft.com/office/powerpoint/2010/main" val="29697466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latin typeface="Times New Roman" panose="02020603050405020304" pitchFamily="18" charset="0"/>
                <a:cs typeface="Times New Roman" panose="02020603050405020304" pitchFamily="18" charset="0"/>
              </a:rPr>
              <a:t>Substitution Effect on Equilibrium</a:t>
            </a:r>
          </a:p>
        </p:txBody>
      </p:sp>
      <p:sp>
        <p:nvSpPr>
          <p:cNvPr id="3" name="Content Placeholder 2"/>
          <p:cNvSpPr>
            <a:spLocks noGrp="1"/>
          </p:cNvSpPr>
          <p:nvPr>
            <p:ph idx="1"/>
          </p:nvPr>
        </p:nvSpPr>
        <p:spPr>
          <a:xfrm>
            <a:off x="646111" y="1371600"/>
            <a:ext cx="9793289" cy="53340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When there is a change in the price of a commodity then there is a change in demand. Here demand changes due to two reasons as;</a:t>
            </a:r>
          </a:p>
          <a:p>
            <a:pPr lvl="1"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 One is that the commodity now becomes relatively cheaper or expensive/dearer and demand will be affected.</a:t>
            </a:r>
          </a:p>
          <a:p>
            <a:pPr lvl="1"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Second is that when there is a change in price then the purchasing power also changes and as a result, there is a change in demand.</a:t>
            </a:r>
          </a:p>
        </p:txBody>
      </p:sp>
    </p:spTree>
    <p:extLst>
      <p:ext uri="{BB962C8B-B14F-4D97-AF65-F5344CB8AC3E}">
        <p14:creationId xmlns:p14="http://schemas.microsoft.com/office/powerpoint/2010/main" val="242264824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latin typeface="Times New Roman" panose="02020603050405020304" pitchFamily="18" charset="0"/>
                <a:cs typeface="Times New Roman" panose="02020603050405020304" pitchFamily="18" charset="0"/>
              </a:rPr>
              <a:t>Substitution Effect on Equilibrium</a:t>
            </a:r>
          </a:p>
        </p:txBody>
      </p:sp>
      <p:sp>
        <p:nvSpPr>
          <p:cNvPr id="3" name="Content Placeholder 2"/>
          <p:cNvSpPr>
            <a:spLocks noGrp="1"/>
          </p:cNvSpPr>
          <p:nvPr>
            <p:ph idx="1"/>
          </p:nvPr>
        </p:nvSpPr>
        <p:spPr>
          <a:xfrm>
            <a:off x="533400" y="1371600"/>
            <a:ext cx="11277600" cy="5257800"/>
          </a:xfrm>
        </p:spPr>
        <p:txBody>
          <a:bodyPr>
            <a:normAutofit lnSpcReduction="10000"/>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And now suppose the price has declined then:</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commodity will become cheaper and the consumer will buy more of it by substituting cheaper for dearer/expensive. It is called the substitution effect. Likewise, with a fall in price, there is an increase in real income or purchasing power so demand will be increased. It is called the income effect,</a:t>
            </a:r>
          </a:p>
          <a:p>
            <a:pPr marL="457200" lvl="1" indent="0" algn="just">
              <a:buNone/>
            </a:pPr>
            <a:r>
              <a:rPr lang="en-US" sz="2800" dirty="0">
                <a:latin typeface="Times New Roman" panose="02020603050405020304" pitchFamily="18" charset="0"/>
                <a:cs typeface="Times New Roman" panose="02020603050405020304" pitchFamily="18" charset="0"/>
              </a:rPr>
              <a:t>Therefore,</a:t>
            </a:r>
          </a:p>
          <a:p>
            <a:pPr lvl="2" algn="just">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Total Price Effect=Substitution Effect + Income Effect	(PE=SE+IE)</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Thus, the substitution effect is the change in demand for a commodity due to a change in its relative price only, keeping the real purchasing power constant.</a:t>
            </a:r>
          </a:p>
        </p:txBody>
      </p:sp>
    </p:spTree>
    <p:extLst>
      <p:ext uri="{BB962C8B-B14F-4D97-AF65-F5344CB8AC3E}">
        <p14:creationId xmlns:p14="http://schemas.microsoft.com/office/powerpoint/2010/main" val="30049805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err="1">
                <a:latin typeface="Times New Roman" panose="02020603050405020304" pitchFamily="18" charset="0"/>
                <a:cs typeface="Times New Roman" panose="02020603050405020304" pitchFamily="18" charset="0"/>
              </a:rPr>
              <a:t>Hicksian</a:t>
            </a:r>
            <a:r>
              <a:rPr lang="en-US" b="1" dirty="0">
                <a:latin typeface="Times New Roman" panose="02020603050405020304" pitchFamily="18" charset="0"/>
                <a:cs typeface="Times New Roman" panose="02020603050405020304" pitchFamily="18" charset="0"/>
              </a:rPr>
              <a:t> Approach</a:t>
            </a:r>
          </a:p>
        </p:txBody>
      </p:sp>
      <p:sp>
        <p:nvSpPr>
          <p:cNvPr id="3" name="Content Placeholder 2"/>
          <p:cNvSpPr>
            <a:spLocks noGrp="1"/>
          </p:cNvSpPr>
          <p:nvPr>
            <p:ph idx="1"/>
          </p:nvPr>
        </p:nvSpPr>
        <p:spPr>
          <a:xfrm>
            <a:off x="646111" y="1371600"/>
            <a:ext cx="10555289" cy="51816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 this approach, the money income of the consumer is changed by an amount which keeps the consumer in the initial level of satisfaction at the same IC as he was in equilibrium before the change in the price.</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The amount by which the money income of the consumer stays in the same IC is called </a:t>
            </a:r>
            <a:r>
              <a:rPr lang="en-US" sz="2800" i="1" u="sng" dirty="0">
                <a:latin typeface="Times New Roman" panose="02020603050405020304" pitchFamily="18" charset="0"/>
                <a:cs typeface="Times New Roman" panose="02020603050405020304" pitchFamily="18" charset="0"/>
              </a:rPr>
              <a:t>compensating variations in income.</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 other words, compensating variation in income is a change in the income of the consumer which is just sufficient to compensate the consumer for a change in the price of a good.</a:t>
            </a:r>
          </a:p>
        </p:txBody>
      </p:sp>
    </p:spTree>
    <p:extLst>
      <p:ext uri="{BB962C8B-B14F-4D97-AF65-F5344CB8AC3E}">
        <p14:creationId xmlns:p14="http://schemas.microsoft.com/office/powerpoint/2010/main" val="33980502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7446" y="-11243"/>
            <a:ext cx="8229600" cy="1143000"/>
          </a:xfrm>
        </p:spPr>
        <p:txBody>
          <a:bodyPr>
            <a:normAutofit/>
          </a:bodyPr>
          <a:lstStyle/>
          <a:p>
            <a:pPr algn="ctr"/>
            <a:r>
              <a:rPr lang="en-US" b="1" dirty="0" err="1">
                <a:latin typeface="Times New Roman" panose="02020603050405020304" pitchFamily="18" charset="0"/>
                <a:cs typeface="Times New Roman" panose="02020603050405020304" pitchFamily="18" charset="0"/>
              </a:rPr>
              <a:t>Hicksian</a:t>
            </a:r>
            <a:r>
              <a:rPr lang="en-US" b="1" dirty="0">
                <a:latin typeface="Times New Roman" panose="02020603050405020304" pitchFamily="18" charset="0"/>
                <a:cs typeface="Times New Roman" panose="02020603050405020304" pitchFamily="18" charset="0"/>
              </a:rPr>
              <a:t> Approach</a:t>
            </a:r>
          </a:p>
        </p:txBody>
      </p:sp>
      <p:pic>
        <p:nvPicPr>
          <p:cNvPr id="5" name="Picture 4">
            <a:extLst>
              <a:ext uri="{FF2B5EF4-FFF2-40B4-BE49-F238E27FC236}">
                <a16:creationId xmlns:a16="http://schemas.microsoft.com/office/drawing/2014/main" id="{E07DF6EC-C609-47D6-9A3D-04B8CA6400A9}"/>
              </a:ext>
            </a:extLst>
          </p:cNvPr>
          <p:cNvPicPr>
            <a:picLocks noChangeAspect="1"/>
          </p:cNvPicPr>
          <p:nvPr/>
        </p:nvPicPr>
        <p:blipFill>
          <a:blip r:embed="rId2"/>
          <a:stretch>
            <a:fillRect/>
          </a:stretch>
        </p:blipFill>
        <p:spPr>
          <a:xfrm>
            <a:off x="2127388" y="914400"/>
            <a:ext cx="7937224" cy="5638799"/>
          </a:xfrm>
          <a:prstGeom prst="rect">
            <a:avLst/>
          </a:prstGeom>
        </p:spPr>
      </p:pic>
    </p:spTree>
    <p:extLst>
      <p:ext uri="{BB962C8B-B14F-4D97-AF65-F5344CB8AC3E}">
        <p14:creationId xmlns:p14="http://schemas.microsoft.com/office/powerpoint/2010/main" val="24275781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latin typeface="Times New Roman" panose="02020603050405020304" pitchFamily="18" charset="0"/>
                <a:cs typeface="Times New Roman" panose="02020603050405020304" pitchFamily="18" charset="0"/>
              </a:rPr>
              <a:t>Slutsky Approach</a:t>
            </a:r>
          </a:p>
        </p:txBody>
      </p:sp>
      <p:sp>
        <p:nvSpPr>
          <p:cNvPr id="3" name="Content Placeholder 2"/>
          <p:cNvSpPr>
            <a:spLocks noGrp="1"/>
          </p:cNvSpPr>
          <p:nvPr>
            <p:ph idx="1"/>
          </p:nvPr>
        </p:nvSpPr>
        <p:spPr>
          <a:xfrm>
            <a:off x="646111" y="1371600"/>
            <a:ext cx="9793289" cy="52578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 Soviet economist, Eugen Slutsky had proposed an alternative definition of the substitution effect, similar to the </a:t>
            </a:r>
            <a:r>
              <a:rPr lang="en-US" sz="2800" dirty="0" err="1">
                <a:latin typeface="Times New Roman" panose="02020603050405020304" pitchFamily="18" charset="0"/>
                <a:cs typeface="Times New Roman" panose="02020603050405020304" pitchFamily="18" charset="0"/>
              </a:rPr>
              <a:t>Hicksian</a:t>
            </a:r>
            <a:r>
              <a:rPr lang="en-US" sz="2800" dirty="0">
                <a:latin typeface="Times New Roman" panose="02020603050405020304" pitchFamily="18" charset="0"/>
                <a:cs typeface="Times New Roman" panose="02020603050405020304" pitchFamily="18" charset="0"/>
              </a:rPr>
              <a:t> substitution effect. </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 the </a:t>
            </a:r>
            <a:r>
              <a:rPr lang="en-US" sz="2800" dirty="0" err="1">
                <a:latin typeface="Times New Roman" panose="02020603050405020304" pitchFamily="18" charset="0"/>
                <a:cs typeface="Times New Roman" panose="02020603050405020304" pitchFamily="18" charset="0"/>
              </a:rPr>
              <a:t>Sulstky</a:t>
            </a:r>
            <a:r>
              <a:rPr lang="en-US" sz="2800" dirty="0">
                <a:latin typeface="Times New Roman" panose="02020603050405020304" pitchFamily="18" charset="0"/>
                <a:cs typeface="Times New Roman" panose="02020603050405020304" pitchFamily="18" charset="0"/>
              </a:rPr>
              <a:t> method, the increased income due to a fall in price is adjusted or compensated so that the consumer can be on the original or the old indifference curve at the new set of prices. </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Thus, Slutsky's substitution effect is derived when the income adjustment is such that the consumer can buy the old bundle at the new set of prices. This method is also known as the </a:t>
            </a:r>
            <a:r>
              <a:rPr lang="en-US" sz="2800" i="1" dirty="0">
                <a:latin typeface="Times New Roman" panose="02020603050405020304" pitchFamily="18" charset="0"/>
                <a:cs typeface="Times New Roman" panose="02020603050405020304" pitchFamily="18" charset="0"/>
              </a:rPr>
              <a:t>cost difference method.</a:t>
            </a:r>
          </a:p>
        </p:txBody>
      </p:sp>
    </p:spTree>
    <p:extLst>
      <p:ext uri="{BB962C8B-B14F-4D97-AF65-F5344CB8AC3E}">
        <p14:creationId xmlns:p14="http://schemas.microsoft.com/office/powerpoint/2010/main" val="220148579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latin typeface="Times New Roman" panose="02020603050405020304" pitchFamily="18" charset="0"/>
                <a:cs typeface="Times New Roman" panose="02020603050405020304" pitchFamily="18" charset="0"/>
              </a:rPr>
              <a:t>Slutsky Approach</a:t>
            </a:r>
          </a:p>
        </p:txBody>
      </p:sp>
      <p:sp>
        <p:nvSpPr>
          <p:cNvPr id="3" name="Content Placeholder 2"/>
          <p:cNvSpPr>
            <a:spLocks noGrp="1"/>
          </p:cNvSpPr>
          <p:nvPr>
            <p:ph idx="1"/>
          </p:nvPr>
        </p:nvSpPr>
        <p:spPr>
          <a:xfrm>
            <a:off x="533400" y="1371600"/>
            <a:ext cx="9829800" cy="5638800"/>
          </a:xfrm>
        </p:spPr>
        <p:txBody>
          <a:bodyPr>
            <a:normAutofit/>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 this approach, the consumer’s income has to be so changed that the consumer returns not only to his/her original IC but also to the </a:t>
            </a:r>
            <a:r>
              <a:rPr lang="en-US" sz="2800" i="1" u="sng" dirty="0">
                <a:latin typeface="Times New Roman" panose="02020603050405020304" pitchFamily="18" charset="0"/>
                <a:cs typeface="Times New Roman" panose="02020603050405020304" pitchFamily="18" charset="0"/>
              </a:rPr>
              <a:t>original point of equilibrium.</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In other words, the income of the consumer is changed in such a way that the consumer can purchase the original combination of the two goods if he so desires.</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 The consumer’s income-adjusted budget line must pass through the initial equilibrium point on the original IC. </a:t>
            </a:r>
          </a:p>
        </p:txBody>
      </p:sp>
    </p:spTree>
    <p:extLst>
      <p:ext uri="{BB962C8B-B14F-4D97-AF65-F5344CB8AC3E}">
        <p14:creationId xmlns:p14="http://schemas.microsoft.com/office/powerpoint/2010/main" val="138880224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294"/>
            <a:ext cx="8229600" cy="1143000"/>
          </a:xfrm>
        </p:spPr>
        <p:txBody>
          <a:bodyPr>
            <a:normAutofit/>
          </a:bodyPr>
          <a:lstStyle/>
          <a:p>
            <a:pPr algn="ctr"/>
            <a:r>
              <a:rPr lang="en-US" b="1" u="sng" dirty="0">
                <a:latin typeface="Times New Roman" panose="02020603050405020304" pitchFamily="18" charset="0"/>
                <a:cs typeface="Times New Roman" panose="02020603050405020304" pitchFamily="18" charset="0"/>
              </a:rPr>
              <a:t>Slutsky Approach</a:t>
            </a:r>
          </a:p>
        </p:txBody>
      </p:sp>
      <p:pic>
        <p:nvPicPr>
          <p:cNvPr id="7" name="Picture 6">
            <a:extLst>
              <a:ext uri="{FF2B5EF4-FFF2-40B4-BE49-F238E27FC236}">
                <a16:creationId xmlns:a16="http://schemas.microsoft.com/office/drawing/2014/main" id="{4B1EF21B-3ED1-45AD-A9EF-A326DF6E5E4E}"/>
              </a:ext>
            </a:extLst>
          </p:cNvPr>
          <p:cNvPicPr>
            <a:picLocks noChangeAspect="1"/>
          </p:cNvPicPr>
          <p:nvPr/>
        </p:nvPicPr>
        <p:blipFill>
          <a:blip r:embed="rId2"/>
          <a:stretch>
            <a:fillRect/>
          </a:stretch>
        </p:blipFill>
        <p:spPr>
          <a:xfrm>
            <a:off x="2361467" y="1141706"/>
            <a:ext cx="7469066" cy="5450400"/>
          </a:xfrm>
          <a:prstGeom prst="rect">
            <a:avLst/>
          </a:prstGeom>
        </p:spPr>
      </p:pic>
    </p:spTree>
    <p:extLst>
      <p:ext uri="{BB962C8B-B14F-4D97-AF65-F5344CB8AC3E}">
        <p14:creationId xmlns:p14="http://schemas.microsoft.com/office/powerpoint/2010/main" val="39694713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1905000"/>
            <a:ext cx="8229600" cy="1143000"/>
          </a:xfrm>
        </p:spPr>
        <p:txBody>
          <a:bodyPr>
            <a:normAutofit fontScale="90000"/>
          </a:bodyPr>
          <a:lstStyle/>
          <a:p>
            <a:pPr algn="ctr"/>
            <a:r>
              <a:rPr lang="en-US" b="1" u="sng" dirty="0">
                <a:latin typeface="Times New Roman" panose="02020603050405020304" pitchFamily="18" charset="0"/>
                <a:cs typeface="Times New Roman" panose="02020603050405020304" pitchFamily="18" charset="0"/>
              </a:rPr>
              <a:t>https://enotesworld.com/income-and-substitution-effects-of-a-price-change/</a:t>
            </a:r>
          </a:p>
        </p:txBody>
      </p:sp>
    </p:spTree>
    <p:extLst>
      <p:ext uri="{BB962C8B-B14F-4D97-AF65-F5344CB8AC3E}">
        <p14:creationId xmlns:p14="http://schemas.microsoft.com/office/powerpoint/2010/main" val="181268522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a:latin typeface="Times New Roman" panose="02020603050405020304" pitchFamily="18" charset="0"/>
                <a:cs typeface="Times New Roman" panose="02020603050405020304" pitchFamily="18" charset="0"/>
              </a:rPr>
              <a:t>Why does MRS diminish?</a:t>
            </a:r>
          </a:p>
        </p:txBody>
      </p:sp>
      <p:sp>
        <p:nvSpPr>
          <p:cNvPr id="3" name="Content Placeholder 2"/>
          <p:cNvSpPr>
            <a:spLocks noGrp="1"/>
          </p:cNvSpPr>
          <p:nvPr>
            <p:ph idx="1"/>
          </p:nvPr>
        </p:nvSpPr>
        <p:spPr>
          <a:xfrm>
            <a:off x="646111" y="1295400"/>
            <a:ext cx="10479089" cy="5562600"/>
          </a:xfrm>
        </p:spPr>
        <p:txBody>
          <a:bodyPr>
            <a:normAutofit/>
          </a:bodyPr>
          <a:lstStyle/>
          <a:p>
            <a:pPr marL="0" indent="0">
              <a:buNone/>
            </a:pPr>
            <a:r>
              <a:rPr lang="en-US" sz="2800" b="1" u="sng" dirty="0">
                <a:latin typeface="Times New Roman" panose="02020603050405020304" pitchFamily="18" charset="0"/>
                <a:cs typeface="Times New Roman" panose="02020603050405020304" pitchFamily="18" charset="0"/>
              </a:rPr>
              <a:t>1. Changes in Intensity of wants.</a:t>
            </a:r>
          </a:p>
          <a:p>
            <a:pPr marL="0" indent="0" algn="just">
              <a:buNone/>
            </a:pPr>
            <a:r>
              <a:rPr lang="en-US" sz="2800" dirty="0">
                <a:latin typeface="Times New Roman" panose="02020603050405020304" pitchFamily="18" charset="0"/>
                <a:cs typeface="Times New Roman" panose="02020603050405020304" pitchFamily="18" charset="0"/>
              </a:rPr>
              <a:t>	The diminishing marginal rate of substitution is a result of the fact that people have different preferences and values for different goods and the value they place on each good changes as they consume more or less of it.</a:t>
            </a:r>
          </a:p>
          <a:p>
            <a:pPr marL="0" indent="0" algn="just">
              <a:buNone/>
            </a:pPr>
            <a:r>
              <a:rPr lang="en-US" sz="2800" b="1" u="sng" dirty="0">
                <a:latin typeface="Times New Roman" panose="02020603050405020304" pitchFamily="18" charset="0"/>
                <a:cs typeface="Times New Roman" panose="02020603050405020304" pitchFamily="18" charset="0"/>
              </a:rPr>
              <a:t>2. Imperfect substitution.</a:t>
            </a:r>
          </a:p>
          <a:p>
            <a:pPr marL="0" indent="0" algn="just">
              <a:buNone/>
            </a:pPr>
            <a:r>
              <a:rPr lang="en-US" sz="2800" dirty="0">
                <a:latin typeface="Times New Roman" panose="02020603050405020304" pitchFamily="18" charset="0"/>
                <a:cs typeface="Times New Roman" panose="02020603050405020304" pitchFamily="18" charset="0"/>
              </a:rPr>
              <a:t>	Goods are not perfectly substitutable. It means giving one unit of other goods does not mean adding one unit of the other, it may require more of one for other.</a:t>
            </a:r>
          </a:p>
          <a:p>
            <a:pPr marL="0" indent="0" algn="just">
              <a:buNone/>
            </a:pPr>
            <a:r>
              <a:rPr lang="en-US" sz="2800" b="1" u="sng" dirty="0">
                <a:latin typeface="Times New Roman" panose="02020603050405020304" pitchFamily="18" charset="0"/>
                <a:cs typeface="Times New Roman" panose="02020603050405020304" pitchFamily="18" charset="0"/>
              </a:rPr>
              <a:t>3. An increase in the quantity of one good does not imply an increase in the want satisfying of the other.</a:t>
            </a:r>
          </a:p>
        </p:txBody>
      </p:sp>
    </p:spTree>
    <p:extLst>
      <p:ext uri="{BB962C8B-B14F-4D97-AF65-F5344CB8AC3E}">
        <p14:creationId xmlns:p14="http://schemas.microsoft.com/office/powerpoint/2010/main" val="1552225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Ordinal Utility Analysis</a:t>
            </a:r>
          </a:p>
        </p:txBody>
      </p:sp>
      <p:sp>
        <p:nvSpPr>
          <p:cNvPr id="3" name="Content Placeholder 2"/>
          <p:cNvSpPr>
            <a:spLocks noGrp="1"/>
          </p:cNvSpPr>
          <p:nvPr>
            <p:ph idx="1"/>
          </p:nvPr>
        </p:nvSpPr>
        <p:spPr>
          <a:xfrm>
            <a:off x="646111" y="1417638"/>
            <a:ext cx="10479089" cy="5059362"/>
          </a:xfrm>
        </p:spPr>
        <p:txBody>
          <a:bodyPr>
            <a:normAutofit/>
          </a:bodyPr>
          <a:lstStyle/>
          <a:p>
            <a:pPr marL="0" indent="0">
              <a:buNone/>
            </a:pPr>
            <a:r>
              <a:rPr lang="en-US" sz="2800" dirty="0">
                <a:latin typeface="Times New Roman" panose="02020603050405020304" pitchFamily="18" charset="0"/>
                <a:cs typeface="Times New Roman" panose="02020603050405020304" pitchFamily="18" charset="0"/>
              </a:rPr>
              <a:t>The concept of Ordinal Utility is based on;</a:t>
            </a:r>
          </a:p>
          <a:p>
            <a:pPr lvl="1"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It is not possible for a consumer to express his utility in quantitative terms. But it is always possible for him to tell which of any two goods s/he prefers. E.g., an individual may not be able to specify how much utility s/he derives by eating a mango. But he can tell what s/he prefers between mango and apple.</a:t>
            </a:r>
          </a:p>
          <a:p>
            <a:pPr lvl="1">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 consumer can list all commodities he consumes in the order of his preference.</a:t>
            </a:r>
          </a:p>
        </p:txBody>
      </p:sp>
    </p:spTree>
    <p:extLst>
      <p:ext uri="{BB962C8B-B14F-4D97-AF65-F5344CB8AC3E}">
        <p14:creationId xmlns:p14="http://schemas.microsoft.com/office/powerpoint/2010/main" val="471330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228600"/>
            <a:ext cx="10591800" cy="6324600"/>
          </a:xfrm>
        </p:spPr>
        <p:txBody>
          <a:bodyPr>
            <a:normAutofit lnSpcReduction="10000"/>
          </a:bodyPr>
          <a:lstStyle/>
          <a:p>
            <a:pPr marL="0" indent="0">
              <a:buNone/>
            </a:pPr>
            <a:r>
              <a:rPr lang="en-US" sz="2800" b="1" u="sng" dirty="0">
                <a:latin typeface="Times New Roman" panose="02020603050405020304" pitchFamily="18" charset="0"/>
                <a:cs typeface="Times New Roman" panose="02020603050405020304" pitchFamily="18" charset="0"/>
              </a:rPr>
              <a:t>Assumptions of Ordinal Analysis:</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Rational consumer.</a:t>
            </a:r>
          </a:p>
          <a:p>
            <a:pPr lvl="1">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Must try to maximize the utility given the money.</a:t>
            </a:r>
          </a:p>
          <a:p>
            <a:pPr lvl="1">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Full knowledge.</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Ordinal measurement of utility.</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Non Satiety:</a:t>
            </a:r>
          </a:p>
          <a:p>
            <a:pPr lvl="1">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It means that the consumer has not reached the point of saturation in the case of any commodity initially.</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Diminishing Marginal Rate of substitution</a:t>
            </a:r>
          </a:p>
          <a:p>
            <a:pPr lvl="1">
              <a:buFont typeface="Wingdings" panose="05000000000000000000" pitchFamily="2" charset="2"/>
              <a:buChar char="Ø"/>
            </a:pPr>
            <a:r>
              <a:rPr lang="en-US" sz="2800" i="1" dirty="0">
                <a:latin typeface="Times New Roman" panose="02020603050405020304" pitchFamily="18" charset="0"/>
                <a:cs typeface="Times New Roman" panose="02020603050405020304" pitchFamily="18" charset="0"/>
              </a:rPr>
              <a:t>The MRS is the rate at which a consumer is willing to substitute one good for the other so that the total level of satisfaction remains the same. It is always decreasing.</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Transitivity and consistency of choice</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83033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 name="Content Placeholder 2"/>
          <p:cNvSpPr>
            <a:spLocks noGrp="1"/>
          </p:cNvSpPr>
          <p:nvPr>
            <p:ph idx="1"/>
          </p:nvPr>
        </p:nvSpPr>
        <p:spPr>
          <a:xfrm>
            <a:off x="533400" y="381000"/>
            <a:ext cx="10820400" cy="6248400"/>
          </a:xfrm>
        </p:spPr>
        <p:txBody>
          <a:bodyPr>
            <a:normAutofit lnSpcReduction="10000"/>
          </a:bodyPr>
          <a:lstStyle/>
          <a:p>
            <a:pPr>
              <a:buNone/>
            </a:pPr>
            <a:r>
              <a:rPr lang="en-US" sz="3200" b="1" dirty="0">
                <a:latin typeface="Times New Roman" panose="02020603050405020304" pitchFamily="18" charset="0"/>
                <a:cs typeface="Times New Roman" panose="02020603050405020304" pitchFamily="18" charset="0"/>
              </a:rPr>
              <a:t>Transitivity of Choice:</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Consumer’s choices are assumed to be transitive. Transitivity of choice means that if a consumer prefers A to B and B to C, he must prefer A to C. </a:t>
            </a:r>
          </a:p>
          <a:p>
            <a:pPr algn="just">
              <a:buNone/>
            </a:pPr>
            <a:r>
              <a:rPr lang="en-US" sz="3200" dirty="0">
                <a:latin typeface="Times New Roman" panose="02020603050405020304" pitchFamily="18" charset="0"/>
                <a:cs typeface="Times New Roman" panose="02020603050405020304" pitchFamily="18" charset="0"/>
              </a:rPr>
              <a:t>	Symbolically, </a:t>
            </a:r>
          </a:p>
          <a:p>
            <a:pPr algn="just">
              <a:buNone/>
            </a:pPr>
            <a:r>
              <a:rPr lang="en-US" sz="3200" dirty="0">
                <a:latin typeface="Times New Roman" panose="02020603050405020304" pitchFamily="18" charset="0"/>
                <a:cs typeface="Times New Roman" panose="02020603050405020304" pitchFamily="18" charset="0"/>
              </a:rPr>
              <a:t>				</a:t>
            </a:r>
            <a:r>
              <a:rPr lang="en-US" sz="3200" i="1" dirty="0">
                <a:latin typeface="Times New Roman" panose="02020603050405020304" pitchFamily="18" charset="0"/>
                <a:cs typeface="Times New Roman" panose="02020603050405020304" pitchFamily="18" charset="0"/>
              </a:rPr>
              <a:t>If A&gt;B and B&gt;C, then A&gt;C</a:t>
            </a:r>
            <a:r>
              <a:rPr lang="en-US" sz="3200" dirty="0">
                <a:latin typeface="Times New Roman" panose="02020603050405020304" pitchFamily="18" charset="0"/>
                <a:cs typeface="Times New Roman" panose="02020603050405020304" pitchFamily="18" charset="0"/>
              </a:rPr>
              <a:t>. </a:t>
            </a:r>
          </a:p>
          <a:p>
            <a:pPr algn="just">
              <a:buNone/>
            </a:pPr>
            <a:r>
              <a:rPr lang="en-US" sz="3200" b="1" dirty="0">
                <a:latin typeface="Times New Roman" panose="02020603050405020304" pitchFamily="18" charset="0"/>
                <a:cs typeface="Times New Roman" panose="02020603050405020304" pitchFamily="18" charset="0"/>
              </a:rPr>
              <a:t>Consistency of choice</a:t>
            </a:r>
            <a:r>
              <a:rPr lang="en-US" sz="3200"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 It is assumed that a consumer is consistent in his choice, which implies that if the consumer prefers A to B in one period, he must not prefer B to A in another period. </a:t>
            </a:r>
          </a:p>
          <a:p>
            <a:pPr algn="just">
              <a:buNone/>
            </a:pPr>
            <a:r>
              <a:rPr lang="en-US" sz="3200" dirty="0">
                <a:latin typeface="Times New Roman" panose="02020603050405020304" pitchFamily="18" charset="0"/>
                <a:cs typeface="Times New Roman" panose="02020603050405020304" pitchFamily="18" charset="0"/>
              </a:rPr>
              <a:t>	Symbolically, </a:t>
            </a:r>
          </a:p>
          <a:p>
            <a:pPr>
              <a:buNone/>
            </a:pPr>
            <a:r>
              <a:rPr lang="en-US" sz="3200" dirty="0">
                <a:latin typeface="Times New Roman" panose="02020603050405020304" pitchFamily="18" charset="0"/>
                <a:cs typeface="Times New Roman" panose="02020603050405020304" pitchFamily="18" charset="0"/>
              </a:rPr>
              <a:t>				</a:t>
            </a:r>
            <a:r>
              <a:rPr lang="en-US" sz="3200" i="1" dirty="0">
                <a:latin typeface="Times New Roman" panose="02020603050405020304" pitchFamily="18" charset="0"/>
                <a:cs typeface="Times New Roman" panose="02020603050405020304" pitchFamily="18" charset="0"/>
              </a:rPr>
              <a:t>If A&gt;B in one period, then B Not&gt; A another time. </a:t>
            </a:r>
          </a:p>
        </p:txBody>
      </p:sp>
    </p:spTree>
    <p:extLst>
      <p:ext uri="{BB962C8B-B14F-4D97-AF65-F5344CB8AC3E}">
        <p14:creationId xmlns:p14="http://schemas.microsoft.com/office/powerpoint/2010/main" val="676908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Indifference Curve(IC)</a:t>
            </a:r>
          </a:p>
        </p:txBody>
      </p:sp>
      <p:sp>
        <p:nvSpPr>
          <p:cNvPr id="3" name="Content Placeholder 2"/>
          <p:cNvSpPr>
            <a:spLocks noGrp="1"/>
          </p:cNvSpPr>
          <p:nvPr>
            <p:ph idx="1"/>
          </p:nvPr>
        </p:nvSpPr>
        <p:spPr>
          <a:xfrm>
            <a:off x="646111" y="1371600"/>
            <a:ext cx="11393489" cy="5211762"/>
          </a:xfrm>
        </p:spPr>
        <p:txBody>
          <a:bodyPr>
            <a:normAutofit lnSpcReduction="10000"/>
          </a:bodyPr>
          <a:lstStyle/>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An Indifference curve is the locus of all those combinations of two goods which yields the equal level of satisfaction to consumer.</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It explains consumer’s behavior in terms of his/her preferences of ranking for different combination of two goods.</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Iso-Utility curve, Equal Utility curve.</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 tool for ordinal approach of utility analysis.</a:t>
            </a:r>
          </a:p>
          <a:p>
            <a:pPr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One commodity serves as a substitute for another. It provides an opportunity to substitute one for another. Therefore, a consumer can make various combinations of two goods which give him/her same level of satisfaction. When such combinations are tabulated its called IC schedule and when plotted in graph becomes IC.</a:t>
            </a:r>
          </a:p>
        </p:txBody>
      </p:sp>
    </p:spTree>
    <p:extLst>
      <p:ext uri="{BB962C8B-B14F-4D97-AF65-F5344CB8AC3E}">
        <p14:creationId xmlns:p14="http://schemas.microsoft.com/office/powerpoint/2010/main" val="24049710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4692</TotalTime>
  <Words>4033</Words>
  <Application>Microsoft Office PowerPoint</Application>
  <PresentationFormat>Widescreen</PresentationFormat>
  <Paragraphs>330</Paragraphs>
  <Slides>58</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58</vt:i4>
      </vt:variant>
    </vt:vector>
  </HeadingPairs>
  <TitlesOfParts>
    <vt:vector size="66" baseType="lpstr">
      <vt:lpstr>Arial</vt:lpstr>
      <vt:lpstr>Calibri</vt:lpstr>
      <vt:lpstr>Cambria Math</vt:lpstr>
      <vt:lpstr>Century Gothic</vt:lpstr>
      <vt:lpstr>Times New Roman</vt:lpstr>
      <vt:lpstr>Wingdings</vt:lpstr>
      <vt:lpstr>Wingdings 3</vt:lpstr>
      <vt:lpstr>Ion</vt:lpstr>
      <vt:lpstr>Theory of Consumer Behavior</vt:lpstr>
      <vt:lpstr>Theory of Consumer Behavior</vt:lpstr>
      <vt:lpstr>Concept of UTILITY</vt:lpstr>
      <vt:lpstr>Approaches of UTILITY Analysis</vt:lpstr>
      <vt:lpstr>Ordinal Utility Analysis</vt:lpstr>
      <vt:lpstr>Ordinal Utility Analysis</vt:lpstr>
      <vt:lpstr>PowerPoint Presentation</vt:lpstr>
      <vt:lpstr>PowerPoint Presentation</vt:lpstr>
      <vt:lpstr>Indifference Curve(IC)</vt:lpstr>
      <vt:lpstr>PowerPoint Presentation</vt:lpstr>
      <vt:lpstr>Indifference Curve(IC)</vt:lpstr>
      <vt:lpstr>PowerPoint Presentation</vt:lpstr>
      <vt:lpstr>Properties of IC</vt:lpstr>
      <vt:lpstr>Properties of IC</vt:lpstr>
      <vt:lpstr>Properties of IC</vt:lpstr>
      <vt:lpstr>Properties of IC</vt:lpstr>
      <vt:lpstr>Marginal Rate of substitution</vt:lpstr>
      <vt:lpstr>PowerPoint Presentation</vt:lpstr>
      <vt:lpstr>PowerPoint Presentation</vt:lpstr>
      <vt:lpstr>PowerPoint Presentation</vt:lpstr>
      <vt:lpstr>Budget Line(Price Line)</vt:lpstr>
      <vt:lpstr>PowerPoint Presentation</vt:lpstr>
      <vt:lpstr>Shift in Budget Line</vt:lpstr>
      <vt:lpstr>Swing in Budget Line</vt:lpstr>
      <vt:lpstr>PowerPoint Presentation</vt:lpstr>
      <vt:lpstr>Consumer’s Equilibrium</vt:lpstr>
      <vt:lpstr>Consumer’s Equilibrium</vt:lpstr>
      <vt:lpstr>Consumer’s Equilibrium</vt:lpstr>
      <vt:lpstr>PowerPoint Presentation</vt:lpstr>
      <vt:lpstr>PowerPoint Presentation</vt:lpstr>
      <vt:lpstr>Income Effect(IE) on Equilibrium</vt:lpstr>
      <vt:lpstr>Positive Income Effect</vt:lpstr>
      <vt:lpstr>PowerPoint Presentation</vt:lpstr>
      <vt:lpstr>Negative Income Effect</vt:lpstr>
      <vt:lpstr>PowerPoint Presentation</vt:lpstr>
      <vt:lpstr>PowerPoint Presentation</vt:lpstr>
      <vt:lpstr>NO Income Effect</vt:lpstr>
      <vt:lpstr>No Income Effect</vt:lpstr>
      <vt:lpstr>Price Effect on Equilibrium</vt:lpstr>
      <vt:lpstr>Negative price effect</vt:lpstr>
      <vt:lpstr>Price Effect (PE) on Normal goods</vt:lpstr>
      <vt:lpstr>Positive Price Effect</vt:lpstr>
      <vt:lpstr>Price Effect (PE) on Giffen goods</vt:lpstr>
      <vt:lpstr>Price Effect (PE) on Complementary goods</vt:lpstr>
      <vt:lpstr>Price Effect (PE) on Complementary goods</vt:lpstr>
      <vt:lpstr>Substitution Effect on Equilibrium</vt:lpstr>
      <vt:lpstr>Substitution Effect on Equilibrium</vt:lpstr>
      <vt:lpstr>Substitution Effect on Equilibrium</vt:lpstr>
      <vt:lpstr>Substitution Effect on Equilibrium</vt:lpstr>
      <vt:lpstr>Substitution Effect on Equilibrium</vt:lpstr>
      <vt:lpstr>Substitution Effect on Equilibrium</vt:lpstr>
      <vt:lpstr>Hicksian Approach</vt:lpstr>
      <vt:lpstr>Hicksian Approach</vt:lpstr>
      <vt:lpstr>Slutsky Approach</vt:lpstr>
      <vt:lpstr>Slutsky Approach</vt:lpstr>
      <vt:lpstr>Slutsky Approach</vt:lpstr>
      <vt:lpstr>https://enotesworld.com/income-and-substitution-effects-of-a-price-change/</vt:lpstr>
      <vt:lpstr>Why does MRS diminish?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Theory of Consumer Behaviour</dc:title>
  <dc:creator>Ncit</dc:creator>
  <cp:lastModifiedBy>Saurav Karki</cp:lastModifiedBy>
  <cp:revision>262</cp:revision>
  <cp:lastPrinted>2024-06-17T04:18:11Z</cp:lastPrinted>
  <dcterms:created xsi:type="dcterms:W3CDTF">2006-08-16T00:00:00Z</dcterms:created>
  <dcterms:modified xsi:type="dcterms:W3CDTF">2025-04-24T12:05:05Z</dcterms:modified>
</cp:coreProperties>
</file>

<file path=docProps/thumbnail.jpeg>
</file>